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3"/>
  </p:notesMasterIdLst>
  <p:sldIdLst>
    <p:sldId id="256" r:id="rId2"/>
    <p:sldId id="257" r:id="rId3"/>
    <p:sldId id="318" r:id="rId4"/>
    <p:sldId id="319" r:id="rId5"/>
    <p:sldId id="320" r:id="rId6"/>
    <p:sldId id="322" r:id="rId7"/>
    <p:sldId id="323" r:id="rId8"/>
    <p:sldId id="324" r:id="rId9"/>
    <p:sldId id="325" r:id="rId10"/>
    <p:sldId id="326" r:id="rId11"/>
    <p:sldId id="262" r:id="rId12"/>
    <p:sldId id="263" r:id="rId13"/>
    <p:sldId id="264" r:id="rId14"/>
    <p:sldId id="327" r:id="rId15"/>
    <p:sldId id="329" r:id="rId16"/>
    <p:sldId id="330" r:id="rId17"/>
    <p:sldId id="266" r:id="rId18"/>
    <p:sldId id="267" r:id="rId19"/>
    <p:sldId id="268" r:id="rId20"/>
    <p:sldId id="269" r:id="rId21"/>
    <p:sldId id="270" r:id="rId22"/>
    <p:sldId id="271" r:id="rId23"/>
    <p:sldId id="272" r:id="rId24"/>
    <p:sldId id="273" r:id="rId25"/>
    <p:sldId id="274" r:id="rId26"/>
    <p:sldId id="426" r:id="rId27"/>
    <p:sldId id="275" r:id="rId28"/>
    <p:sldId id="276" r:id="rId29"/>
    <p:sldId id="427" r:id="rId30"/>
    <p:sldId id="277" r:id="rId31"/>
    <p:sldId id="428" r:id="rId32"/>
    <p:sldId id="278" r:id="rId33"/>
    <p:sldId id="279" r:id="rId34"/>
    <p:sldId id="280" r:id="rId35"/>
    <p:sldId id="281" r:id="rId36"/>
    <p:sldId id="282" r:id="rId37"/>
    <p:sldId id="283" r:id="rId38"/>
    <p:sldId id="284" r:id="rId39"/>
    <p:sldId id="285" r:id="rId40"/>
    <p:sldId id="286" r:id="rId41"/>
    <p:sldId id="287" r:id="rId42"/>
    <p:sldId id="291" r:id="rId43"/>
    <p:sldId id="331" r:id="rId44"/>
    <p:sldId id="292" r:id="rId45"/>
    <p:sldId id="293" r:id="rId46"/>
    <p:sldId id="332" r:id="rId47"/>
    <p:sldId id="294" r:id="rId48"/>
    <p:sldId id="295" r:id="rId49"/>
    <p:sldId id="296" r:id="rId50"/>
    <p:sldId id="297" r:id="rId51"/>
    <p:sldId id="298" r:id="rId52"/>
    <p:sldId id="299" r:id="rId53"/>
    <p:sldId id="300" r:id="rId54"/>
    <p:sldId id="301" r:id="rId55"/>
    <p:sldId id="333" r:id="rId56"/>
    <p:sldId id="308" r:id="rId57"/>
    <p:sldId id="309" r:id="rId58"/>
    <p:sldId id="310" r:id="rId59"/>
    <p:sldId id="311" r:id="rId60"/>
    <p:sldId id="312" r:id="rId61"/>
    <p:sldId id="313" r:id="rId62"/>
    <p:sldId id="424" r:id="rId63"/>
    <p:sldId id="334" r:id="rId64"/>
    <p:sldId id="425" r:id="rId65"/>
    <p:sldId id="335" r:id="rId66"/>
    <p:sldId id="336" r:id="rId67"/>
    <p:sldId id="337" r:id="rId68"/>
    <p:sldId id="338" r:id="rId69"/>
    <p:sldId id="347" r:id="rId70"/>
    <p:sldId id="348" r:id="rId71"/>
    <p:sldId id="349" r:id="rId72"/>
    <p:sldId id="350" r:id="rId73"/>
    <p:sldId id="351" r:id="rId74"/>
    <p:sldId id="352" r:id="rId75"/>
    <p:sldId id="353" r:id="rId76"/>
    <p:sldId id="354" r:id="rId77"/>
    <p:sldId id="355" r:id="rId78"/>
    <p:sldId id="356" r:id="rId79"/>
    <p:sldId id="357" r:id="rId80"/>
    <p:sldId id="358" r:id="rId81"/>
    <p:sldId id="359" r:id="rId82"/>
    <p:sldId id="360" r:id="rId83"/>
    <p:sldId id="361" r:id="rId84"/>
    <p:sldId id="362" r:id="rId85"/>
    <p:sldId id="363" r:id="rId86"/>
    <p:sldId id="364" r:id="rId87"/>
    <p:sldId id="365" r:id="rId88"/>
    <p:sldId id="366" r:id="rId89"/>
    <p:sldId id="367" r:id="rId90"/>
    <p:sldId id="368" r:id="rId91"/>
    <p:sldId id="369" r:id="rId92"/>
    <p:sldId id="370" r:id="rId93"/>
    <p:sldId id="371" r:id="rId94"/>
    <p:sldId id="372" r:id="rId95"/>
    <p:sldId id="373" r:id="rId96"/>
    <p:sldId id="374" r:id="rId97"/>
    <p:sldId id="375" r:id="rId98"/>
    <p:sldId id="376" r:id="rId99"/>
    <p:sldId id="377" r:id="rId100"/>
    <p:sldId id="378" r:id="rId101"/>
    <p:sldId id="379" r:id="rId102"/>
    <p:sldId id="380" r:id="rId103"/>
    <p:sldId id="381" r:id="rId104"/>
    <p:sldId id="382" r:id="rId105"/>
    <p:sldId id="383" r:id="rId106"/>
    <p:sldId id="384" r:id="rId107"/>
    <p:sldId id="385" r:id="rId108"/>
    <p:sldId id="429" r:id="rId109"/>
    <p:sldId id="430" r:id="rId110"/>
    <p:sldId id="386" r:id="rId111"/>
    <p:sldId id="387" r:id="rId112"/>
    <p:sldId id="388" r:id="rId113"/>
    <p:sldId id="389" r:id="rId114"/>
    <p:sldId id="390" r:id="rId115"/>
    <p:sldId id="391" r:id="rId116"/>
    <p:sldId id="392" r:id="rId117"/>
    <p:sldId id="393" r:id="rId118"/>
    <p:sldId id="394" r:id="rId119"/>
    <p:sldId id="395" r:id="rId120"/>
    <p:sldId id="396" r:id="rId121"/>
    <p:sldId id="399" r:id="rId122"/>
    <p:sldId id="400" r:id="rId123"/>
    <p:sldId id="414" r:id="rId124"/>
    <p:sldId id="415" r:id="rId125"/>
    <p:sldId id="416" r:id="rId126"/>
    <p:sldId id="417" r:id="rId127"/>
    <p:sldId id="418" r:id="rId128"/>
    <p:sldId id="419" r:id="rId129"/>
    <p:sldId id="421" r:id="rId130"/>
    <p:sldId id="422" r:id="rId131"/>
    <p:sldId id="423" r:id="rId13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4" d="100"/>
          <a:sy n="114" d="100"/>
        </p:scale>
        <p:origin x="47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7C3B79-70E9-43CA-8A33-B705BBB20466}" type="datetimeFigureOut">
              <a:rPr lang="fr-FR" smtClean="0"/>
              <a:t>25/03/2021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6D72A7-2405-433E-980B-A7CCA2F587B9}" type="slidenum">
              <a:rPr lang="fr-FR" smtClean="0"/>
              <a:t>‹N°›</a:t>
            </a:fld>
            <a:endParaRPr lang="fr-FR"/>
          </a:p>
        </p:txBody>
      </p:sp>
    </p:spTree>
    <p:extLst>
      <p:ext uri="{BB962C8B-B14F-4D97-AF65-F5344CB8AC3E}">
        <p14:creationId xmlns:p14="http://schemas.microsoft.com/office/powerpoint/2010/main" val="129483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5D78AF4-A4DB-458C-9257-F4D2A847814F}" type="slidenum">
              <a:rPr lang="fr-FR" smtClean="0"/>
              <a:t>78</a:t>
            </a:fld>
            <a:endParaRPr lang="fr-FR"/>
          </a:p>
        </p:txBody>
      </p:sp>
    </p:spTree>
    <p:extLst>
      <p:ext uri="{BB962C8B-B14F-4D97-AF65-F5344CB8AC3E}">
        <p14:creationId xmlns:p14="http://schemas.microsoft.com/office/powerpoint/2010/main" val="3589834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5D78AF4-A4DB-458C-9257-F4D2A847814F}" type="slidenum">
              <a:rPr lang="fr-FR" smtClean="0"/>
              <a:t>79</a:t>
            </a:fld>
            <a:endParaRPr lang="fr-FR"/>
          </a:p>
        </p:txBody>
      </p:sp>
    </p:spTree>
    <p:extLst>
      <p:ext uri="{BB962C8B-B14F-4D97-AF65-F5344CB8AC3E}">
        <p14:creationId xmlns:p14="http://schemas.microsoft.com/office/powerpoint/2010/main" val="3546472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a:prstGeom prst="rect">
            <a:avLst/>
          </a:prstGeom>
        </p:spPr>
        <p:txBody>
          <a:bodyPr anchor="b"/>
          <a:lstStyle>
            <a:lvl1pPr algn="ctr">
              <a:defRPr sz="4500"/>
            </a:lvl1pPr>
          </a:lstStyle>
          <a:p>
            <a:r>
              <a:rPr lang="fr-FR"/>
              <a:t>Modifiez le style du titre</a:t>
            </a:r>
          </a:p>
        </p:txBody>
      </p:sp>
      <p:sp>
        <p:nvSpPr>
          <p:cNvPr id="3" name="Sous-titre 2"/>
          <p:cNvSpPr>
            <a:spLocks noGrp="1"/>
          </p:cNvSpPr>
          <p:nvPr>
            <p:ph type="subTitle" idx="1"/>
          </p:nvPr>
        </p:nvSpPr>
        <p:spPr>
          <a:xfrm>
            <a:off x="1524000" y="3602038"/>
            <a:ext cx="9144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Modifier le style des sous-titres du masque</a:t>
            </a:r>
          </a:p>
        </p:txBody>
      </p:sp>
      <p:sp>
        <p:nvSpPr>
          <p:cNvPr id="4" name="Espace réservé de la date 3"/>
          <p:cNvSpPr>
            <a:spLocks noGrp="1"/>
          </p:cNvSpPr>
          <p:nvPr>
            <p:ph type="dt" sz="half" idx="10"/>
          </p:nvPr>
        </p:nvSpPr>
        <p:spPr>
          <a:xfrm>
            <a:off x="838200" y="6356352"/>
            <a:ext cx="2743200" cy="365125"/>
          </a:xfrm>
          <a:prstGeom prst="rect">
            <a:avLst/>
          </a:prstGeom>
        </p:spPr>
        <p:txBody>
          <a:bodyPr/>
          <a:lstStyle/>
          <a:p>
            <a:pPr>
              <a:defRPr/>
            </a:pPr>
            <a:endParaRPr lang="fr-FR" altLang="fr-FR"/>
          </a:p>
        </p:txBody>
      </p:sp>
      <p:sp>
        <p:nvSpPr>
          <p:cNvPr id="5" name="Espace réservé du pied de page 4"/>
          <p:cNvSpPr>
            <a:spLocks noGrp="1"/>
          </p:cNvSpPr>
          <p:nvPr>
            <p:ph type="ftr" sz="quarter" idx="11"/>
          </p:nvPr>
        </p:nvSpPr>
        <p:spPr>
          <a:xfrm>
            <a:off x="4038600" y="6356352"/>
            <a:ext cx="41148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8610600" y="6356352"/>
            <a:ext cx="2743200" cy="365125"/>
          </a:xfrm>
          <a:prstGeom prst="rect">
            <a:avLst/>
          </a:prstGeom>
        </p:spPr>
        <p:txBody>
          <a:bodyPr/>
          <a:lstStyle/>
          <a:p>
            <a:pPr>
              <a:defRPr/>
            </a:pPr>
            <a:fld id="{C963CFEA-27C7-42A8-A514-7779551E3414}" type="slidenum">
              <a:rPr lang="fr-FR" altLang="fr-FR" smtClean="0"/>
              <a:pPr>
                <a:defRPr/>
              </a:pPr>
              <a:t>‹N°›</a:t>
            </a:fld>
            <a:endParaRPr lang="fr-FR" altLang="fr-FR"/>
          </a:p>
        </p:txBody>
      </p:sp>
    </p:spTree>
    <p:extLst>
      <p:ext uri="{BB962C8B-B14F-4D97-AF65-F5344CB8AC3E}">
        <p14:creationId xmlns:p14="http://schemas.microsoft.com/office/powerpoint/2010/main" val="3070691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7"/>
            <a:ext cx="10515600" cy="1325563"/>
          </a:xfrm>
          <a:prstGeom prst="rect">
            <a:avLst/>
          </a:prstGeom>
        </p:spPr>
        <p:txBody>
          <a:bodyPr/>
          <a:lstStyle/>
          <a:p>
            <a:r>
              <a:rPr lang="fr-FR"/>
              <a:t>Modifiez le style du titre</a:t>
            </a:r>
          </a:p>
        </p:txBody>
      </p:sp>
      <p:sp>
        <p:nvSpPr>
          <p:cNvPr id="3" name="Espace réservé du texte vertical 2"/>
          <p:cNvSpPr>
            <a:spLocks noGrp="1"/>
          </p:cNvSpPr>
          <p:nvPr>
            <p:ph type="body" orient="vert" idx="1"/>
          </p:nvPr>
        </p:nvSpPr>
        <p:spPr>
          <a:xfrm>
            <a:off x="838200" y="1825625"/>
            <a:ext cx="10515600" cy="4351338"/>
          </a:xfrm>
          <a:prstGeom prst="rect">
            <a:avLst/>
          </a:prstGeo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838200" y="6356352"/>
            <a:ext cx="2743200" cy="365125"/>
          </a:xfrm>
          <a:prstGeom prst="rect">
            <a:avLst/>
          </a:prstGeom>
        </p:spPr>
        <p:txBody>
          <a:bodyPr/>
          <a:lstStyle/>
          <a:p>
            <a:pPr>
              <a:defRPr/>
            </a:pPr>
            <a:endParaRPr lang="fr-FR" altLang="fr-FR"/>
          </a:p>
        </p:txBody>
      </p:sp>
      <p:sp>
        <p:nvSpPr>
          <p:cNvPr id="5" name="Espace réservé du pied de page 4"/>
          <p:cNvSpPr>
            <a:spLocks noGrp="1"/>
          </p:cNvSpPr>
          <p:nvPr>
            <p:ph type="ftr" sz="quarter" idx="11"/>
          </p:nvPr>
        </p:nvSpPr>
        <p:spPr>
          <a:xfrm>
            <a:off x="4038600" y="6356352"/>
            <a:ext cx="41148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8610600" y="6356352"/>
            <a:ext cx="2743200" cy="365125"/>
          </a:xfrm>
          <a:prstGeom prst="rect">
            <a:avLst/>
          </a:prstGeom>
        </p:spPr>
        <p:txBody>
          <a:bodyPr/>
          <a:lstStyle/>
          <a:p>
            <a:pPr>
              <a:defRPr/>
            </a:pPr>
            <a:fld id="{E8DF120C-7E7F-4299-A461-B789099244F6}" type="slidenum">
              <a:rPr lang="fr-FR" altLang="fr-FR" smtClean="0"/>
              <a:pPr>
                <a:defRPr/>
              </a:pPr>
              <a:t>‹N°›</a:t>
            </a:fld>
            <a:endParaRPr lang="fr-FR" altLang="fr-FR"/>
          </a:p>
        </p:txBody>
      </p:sp>
    </p:spTree>
    <p:extLst>
      <p:ext uri="{BB962C8B-B14F-4D97-AF65-F5344CB8AC3E}">
        <p14:creationId xmlns:p14="http://schemas.microsoft.com/office/powerpoint/2010/main" val="728990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1" y="365125"/>
            <a:ext cx="2628900" cy="5811838"/>
          </a:xfrm>
          <a:prstGeom prst="rect">
            <a:avLst/>
          </a:prstGeo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1" y="365125"/>
            <a:ext cx="7734300" cy="5811838"/>
          </a:xfrm>
          <a:prstGeom prst="rect">
            <a:avLst/>
          </a:prstGeo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838200" y="6356352"/>
            <a:ext cx="2743200" cy="365125"/>
          </a:xfrm>
          <a:prstGeom prst="rect">
            <a:avLst/>
          </a:prstGeom>
        </p:spPr>
        <p:txBody>
          <a:bodyPr/>
          <a:lstStyle/>
          <a:p>
            <a:pPr>
              <a:defRPr/>
            </a:pPr>
            <a:endParaRPr lang="fr-FR" altLang="fr-FR"/>
          </a:p>
        </p:txBody>
      </p:sp>
      <p:sp>
        <p:nvSpPr>
          <p:cNvPr id="5" name="Espace réservé du pied de page 4"/>
          <p:cNvSpPr>
            <a:spLocks noGrp="1"/>
          </p:cNvSpPr>
          <p:nvPr>
            <p:ph type="ftr" sz="quarter" idx="11"/>
          </p:nvPr>
        </p:nvSpPr>
        <p:spPr>
          <a:xfrm>
            <a:off x="4038600" y="6356352"/>
            <a:ext cx="41148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8610600" y="6356352"/>
            <a:ext cx="2743200" cy="365125"/>
          </a:xfrm>
          <a:prstGeom prst="rect">
            <a:avLst/>
          </a:prstGeom>
        </p:spPr>
        <p:txBody>
          <a:bodyPr/>
          <a:lstStyle/>
          <a:p>
            <a:pPr>
              <a:defRPr/>
            </a:pPr>
            <a:fld id="{635CC850-1220-47BD-930E-5171B3B07691}" type="slidenum">
              <a:rPr lang="fr-FR" altLang="fr-FR" smtClean="0"/>
              <a:pPr>
                <a:defRPr/>
              </a:pPr>
              <a:t>‹N°›</a:t>
            </a:fld>
            <a:endParaRPr lang="fr-FR" altLang="fr-FR"/>
          </a:p>
        </p:txBody>
      </p:sp>
    </p:spTree>
    <p:extLst>
      <p:ext uri="{BB962C8B-B14F-4D97-AF65-F5344CB8AC3E}">
        <p14:creationId xmlns:p14="http://schemas.microsoft.com/office/powerpoint/2010/main" val="3343324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7"/>
            <a:ext cx="10515600" cy="1325563"/>
          </a:xfrm>
          <a:prstGeom prst="rect">
            <a:avLst/>
          </a:prstGeom>
        </p:spPr>
        <p:txBody>
          <a:bodyPr/>
          <a:lstStyle/>
          <a:p>
            <a:r>
              <a:rPr lang="fr-FR"/>
              <a:t>Modifiez le style du titre</a:t>
            </a:r>
          </a:p>
        </p:txBody>
      </p:sp>
      <p:sp>
        <p:nvSpPr>
          <p:cNvPr id="3" name="Espace réservé du contenu 2"/>
          <p:cNvSpPr>
            <a:spLocks noGrp="1"/>
          </p:cNvSpPr>
          <p:nvPr>
            <p:ph idx="1"/>
          </p:nvPr>
        </p:nvSpPr>
        <p:spPr>
          <a:xfrm>
            <a:off x="838200" y="1825625"/>
            <a:ext cx="10515600" cy="435133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838200" y="6356352"/>
            <a:ext cx="2743200" cy="365125"/>
          </a:xfrm>
          <a:prstGeom prst="rect">
            <a:avLst/>
          </a:prstGeom>
        </p:spPr>
        <p:txBody>
          <a:bodyPr/>
          <a:lstStyle/>
          <a:p>
            <a:pPr>
              <a:defRPr/>
            </a:pPr>
            <a:endParaRPr lang="fr-FR" altLang="fr-FR"/>
          </a:p>
        </p:txBody>
      </p:sp>
      <p:sp>
        <p:nvSpPr>
          <p:cNvPr id="5" name="Espace réservé du pied de page 4"/>
          <p:cNvSpPr>
            <a:spLocks noGrp="1"/>
          </p:cNvSpPr>
          <p:nvPr>
            <p:ph type="ftr" sz="quarter" idx="11"/>
          </p:nvPr>
        </p:nvSpPr>
        <p:spPr>
          <a:xfrm>
            <a:off x="4038600" y="6356352"/>
            <a:ext cx="41148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8610600" y="6356352"/>
            <a:ext cx="2743200" cy="365125"/>
          </a:xfrm>
          <a:prstGeom prst="rect">
            <a:avLst/>
          </a:prstGeom>
        </p:spPr>
        <p:txBody>
          <a:bodyPr/>
          <a:lstStyle/>
          <a:p>
            <a:pPr>
              <a:defRPr/>
            </a:pPr>
            <a:fld id="{BC9B3FA2-9104-4102-9BFF-78B5DF230DB9}" type="slidenum">
              <a:rPr lang="fr-FR" altLang="fr-FR" smtClean="0"/>
              <a:pPr>
                <a:defRPr/>
              </a:pPr>
              <a:t>‹N°›</a:t>
            </a:fld>
            <a:endParaRPr lang="fr-FR" altLang="fr-FR"/>
          </a:p>
        </p:txBody>
      </p:sp>
    </p:spTree>
    <p:extLst>
      <p:ext uri="{BB962C8B-B14F-4D97-AF65-F5344CB8AC3E}">
        <p14:creationId xmlns:p14="http://schemas.microsoft.com/office/powerpoint/2010/main" val="2651296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1" y="1709740"/>
            <a:ext cx="10515600" cy="2852737"/>
          </a:xfrm>
          <a:prstGeom prst="rect">
            <a:avLst/>
          </a:prstGeom>
        </p:spPr>
        <p:txBody>
          <a:bodyPr anchor="b"/>
          <a:lstStyle>
            <a:lvl1pPr>
              <a:defRPr sz="4500"/>
            </a:lvl1pPr>
          </a:lstStyle>
          <a:p>
            <a:r>
              <a:rPr lang="fr-FR"/>
              <a:t>Modifiez le style du titre</a:t>
            </a:r>
          </a:p>
        </p:txBody>
      </p:sp>
      <p:sp>
        <p:nvSpPr>
          <p:cNvPr id="3" name="Espace réservé du texte 2"/>
          <p:cNvSpPr>
            <a:spLocks noGrp="1"/>
          </p:cNvSpPr>
          <p:nvPr>
            <p:ph type="body" idx="1"/>
          </p:nvPr>
        </p:nvSpPr>
        <p:spPr>
          <a:xfrm>
            <a:off x="831851" y="4589465"/>
            <a:ext cx="105156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a:xfrm>
            <a:off x="838200" y="6356352"/>
            <a:ext cx="2743200" cy="365125"/>
          </a:xfrm>
          <a:prstGeom prst="rect">
            <a:avLst/>
          </a:prstGeom>
        </p:spPr>
        <p:txBody>
          <a:bodyPr/>
          <a:lstStyle/>
          <a:p>
            <a:pPr>
              <a:defRPr/>
            </a:pPr>
            <a:endParaRPr lang="fr-FR" altLang="fr-FR"/>
          </a:p>
        </p:txBody>
      </p:sp>
      <p:sp>
        <p:nvSpPr>
          <p:cNvPr id="5" name="Espace réservé du pied de page 4"/>
          <p:cNvSpPr>
            <a:spLocks noGrp="1"/>
          </p:cNvSpPr>
          <p:nvPr>
            <p:ph type="ftr" sz="quarter" idx="11"/>
          </p:nvPr>
        </p:nvSpPr>
        <p:spPr>
          <a:xfrm>
            <a:off x="4038600" y="6356352"/>
            <a:ext cx="4114800" cy="365125"/>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8610600" y="6356352"/>
            <a:ext cx="2743200" cy="365125"/>
          </a:xfrm>
          <a:prstGeom prst="rect">
            <a:avLst/>
          </a:prstGeom>
        </p:spPr>
        <p:txBody>
          <a:bodyPr/>
          <a:lstStyle/>
          <a:p>
            <a:pPr>
              <a:defRPr/>
            </a:pPr>
            <a:fld id="{4AD76D40-CD57-4CC8-98F4-222F5CDE735C}" type="slidenum">
              <a:rPr lang="fr-FR" altLang="fr-FR" smtClean="0"/>
              <a:pPr>
                <a:defRPr/>
              </a:pPr>
              <a:t>‹N°›</a:t>
            </a:fld>
            <a:endParaRPr lang="fr-FR" altLang="fr-FR"/>
          </a:p>
        </p:txBody>
      </p:sp>
    </p:spTree>
    <p:extLst>
      <p:ext uri="{BB962C8B-B14F-4D97-AF65-F5344CB8AC3E}">
        <p14:creationId xmlns:p14="http://schemas.microsoft.com/office/powerpoint/2010/main" val="779800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7"/>
            <a:ext cx="10515600" cy="1325563"/>
          </a:xfrm>
          <a:prstGeom prst="rect">
            <a:avLst/>
          </a:prstGeom>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a:xfrm>
            <a:off x="838200" y="6356352"/>
            <a:ext cx="2743200" cy="365125"/>
          </a:xfrm>
          <a:prstGeom prst="rect">
            <a:avLst/>
          </a:prstGeom>
        </p:spPr>
        <p:txBody>
          <a:bodyPr/>
          <a:lstStyle/>
          <a:p>
            <a:pPr>
              <a:defRPr/>
            </a:pPr>
            <a:endParaRPr lang="fr-FR" altLang="fr-FR"/>
          </a:p>
        </p:txBody>
      </p:sp>
      <p:sp>
        <p:nvSpPr>
          <p:cNvPr id="6" name="Espace réservé du pied de page 5"/>
          <p:cNvSpPr>
            <a:spLocks noGrp="1"/>
          </p:cNvSpPr>
          <p:nvPr>
            <p:ph type="ftr" sz="quarter" idx="11"/>
          </p:nvPr>
        </p:nvSpPr>
        <p:spPr>
          <a:xfrm>
            <a:off x="4038600" y="6356352"/>
            <a:ext cx="4114800" cy="365125"/>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8610600" y="6356352"/>
            <a:ext cx="2743200" cy="365125"/>
          </a:xfrm>
          <a:prstGeom prst="rect">
            <a:avLst/>
          </a:prstGeom>
        </p:spPr>
        <p:txBody>
          <a:bodyPr/>
          <a:lstStyle/>
          <a:p>
            <a:pPr>
              <a:defRPr/>
            </a:pPr>
            <a:fld id="{F9933752-FAE2-4EA8-B10C-E6827F7E7BD8}" type="slidenum">
              <a:rPr lang="fr-FR" altLang="fr-FR" smtClean="0"/>
              <a:pPr>
                <a:defRPr/>
              </a:pPr>
              <a:t>‹N°›</a:t>
            </a:fld>
            <a:endParaRPr lang="fr-FR" altLang="fr-FR"/>
          </a:p>
        </p:txBody>
      </p:sp>
    </p:spTree>
    <p:extLst>
      <p:ext uri="{BB962C8B-B14F-4D97-AF65-F5344CB8AC3E}">
        <p14:creationId xmlns:p14="http://schemas.microsoft.com/office/powerpoint/2010/main" val="3426957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7"/>
            <a:ext cx="10515600" cy="1325563"/>
          </a:xfrm>
          <a:prstGeom prst="rect">
            <a:avLst/>
          </a:prstGeom>
        </p:spPr>
        <p:txBody>
          <a:bodyPr/>
          <a:lstStyle/>
          <a:p>
            <a:r>
              <a:rPr lang="fr-FR"/>
              <a:t>Modifiez le style du titre</a:t>
            </a:r>
          </a:p>
        </p:txBody>
      </p:sp>
      <p:sp>
        <p:nvSpPr>
          <p:cNvPr id="3" name="Espace réservé du texte 2"/>
          <p:cNvSpPr>
            <a:spLocks noGrp="1"/>
          </p:cNvSpPr>
          <p:nvPr>
            <p:ph type="body" idx="1"/>
          </p:nvPr>
        </p:nvSpPr>
        <p:spPr>
          <a:xfrm>
            <a:off x="839789" y="1681163"/>
            <a:ext cx="5157787"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Modifier les styles du texte du masque</a:t>
            </a:r>
          </a:p>
        </p:txBody>
      </p:sp>
      <p:sp>
        <p:nvSpPr>
          <p:cNvPr id="4" name="Espace réservé du contenu 3"/>
          <p:cNvSpPr>
            <a:spLocks noGrp="1"/>
          </p:cNvSpPr>
          <p:nvPr>
            <p:ph sz="half" idx="2"/>
          </p:nvPr>
        </p:nvSpPr>
        <p:spPr>
          <a:xfrm>
            <a:off x="839789" y="2505075"/>
            <a:ext cx="5157787" cy="368458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1" y="1681163"/>
            <a:ext cx="5183188"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Modifier les styles du texte du masque</a:t>
            </a:r>
          </a:p>
        </p:txBody>
      </p:sp>
      <p:sp>
        <p:nvSpPr>
          <p:cNvPr id="6" name="Espace réservé du contenu 5"/>
          <p:cNvSpPr>
            <a:spLocks noGrp="1"/>
          </p:cNvSpPr>
          <p:nvPr>
            <p:ph sz="quarter" idx="4"/>
          </p:nvPr>
        </p:nvSpPr>
        <p:spPr>
          <a:xfrm>
            <a:off x="6172201" y="2505075"/>
            <a:ext cx="5183188" cy="3684588"/>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a:xfrm>
            <a:off x="838200" y="6356352"/>
            <a:ext cx="2743200" cy="365125"/>
          </a:xfrm>
          <a:prstGeom prst="rect">
            <a:avLst/>
          </a:prstGeom>
        </p:spPr>
        <p:txBody>
          <a:bodyPr/>
          <a:lstStyle/>
          <a:p>
            <a:pPr>
              <a:defRPr/>
            </a:pPr>
            <a:endParaRPr lang="fr-FR" altLang="fr-FR"/>
          </a:p>
        </p:txBody>
      </p:sp>
      <p:sp>
        <p:nvSpPr>
          <p:cNvPr id="8" name="Espace réservé du pied de page 7"/>
          <p:cNvSpPr>
            <a:spLocks noGrp="1"/>
          </p:cNvSpPr>
          <p:nvPr>
            <p:ph type="ftr" sz="quarter" idx="11"/>
          </p:nvPr>
        </p:nvSpPr>
        <p:spPr>
          <a:xfrm>
            <a:off x="4038600" y="6356352"/>
            <a:ext cx="4114800" cy="365125"/>
          </a:xfrm>
          <a:prstGeom prst="rect">
            <a:avLst/>
          </a:prstGeom>
        </p:spPr>
        <p:txBody>
          <a:bodyPr/>
          <a:lstStyle/>
          <a:p>
            <a:endParaRPr lang="fr-FR"/>
          </a:p>
        </p:txBody>
      </p:sp>
      <p:sp>
        <p:nvSpPr>
          <p:cNvPr id="9" name="Espace réservé du numéro de diapositive 8"/>
          <p:cNvSpPr>
            <a:spLocks noGrp="1"/>
          </p:cNvSpPr>
          <p:nvPr>
            <p:ph type="sldNum" sz="quarter" idx="12"/>
          </p:nvPr>
        </p:nvSpPr>
        <p:spPr>
          <a:xfrm>
            <a:off x="8610600" y="6356352"/>
            <a:ext cx="2743200" cy="365125"/>
          </a:xfrm>
          <a:prstGeom prst="rect">
            <a:avLst/>
          </a:prstGeom>
        </p:spPr>
        <p:txBody>
          <a:bodyPr/>
          <a:lstStyle/>
          <a:p>
            <a:pPr>
              <a:defRPr/>
            </a:pPr>
            <a:fld id="{B51D07F8-49FF-4283-9309-941FFC89E6C3}" type="slidenum">
              <a:rPr lang="fr-FR" altLang="fr-FR" smtClean="0"/>
              <a:pPr>
                <a:defRPr/>
              </a:pPr>
              <a:t>‹N°›</a:t>
            </a:fld>
            <a:endParaRPr lang="fr-FR" altLang="fr-FR"/>
          </a:p>
        </p:txBody>
      </p:sp>
    </p:spTree>
    <p:extLst>
      <p:ext uri="{BB962C8B-B14F-4D97-AF65-F5344CB8AC3E}">
        <p14:creationId xmlns:p14="http://schemas.microsoft.com/office/powerpoint/2010/main" val="136955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7"/>
            <a:ext cx="10515600" cy="1325563"/>
          </a:xfrm>
          <a:prstGeom prst="rect">
            <a:avLst/>
          </a:prstGeom>
        </p:spPr>
        <p:txBody>
          <a:bodyPr/>
          <a:lstStyle/>
          <a:p>
            <a:r>
              <a:rPr lang="fr-FR"/>
              <a:t>Modifiez le style du titre</a:t>
            </a:r>
          </a:p>
        </p:txBody>
      </p:sp>
      <p:sp>
        <p:nvSpPr>
          <p:cNvPr id="3" name="Espace réservé de la date 2"/>
          <p:cNvSpPr>
            <a:spLocks noGrp="1"/>
          </p:cNvSpPr>
          <p:nvPr>
            <p:ph type="dt" sz="half" idx="10"/>
          </p:nvPr>
        </p:nvSpPr>
        <p:spPr>
          <a:xfrm>
            <a:off x="838200" y="6356352"/>
            <a:ext cx="2743200" cy="365125"/>
          </a:xfrm>
          <a:prstGeom prst="rect">
            <a:avLst/>
          </a:prstGeom>
        </p:spPr>
        <p:txBody>
          <a:bodyPr/>
          <a:lstStyle/>
          <a:p>
            <a:pPr>
              <a:defRPr/>
            </a:pPr>
            <a:endParaRPr lang="fr-FR" altLang="fr-FR"/>
          </a:p>
        </p:txBody>
      </p:sp>
      <p:sp>
        <p:nvSpPr>
          <p:cNvPr id="4" name="Espace réservé du pied de page 3"/>
          <p:cNvSpPr>
            <a:spLocks noGrp="1"/>
          </p:cNvSpPr>
          <p:nvPr>
            <p:ph type="ftr" sz="quarter" idx="11"/>
          </p:nvPr>
        </p:nvSpPr>
        <p:spPr>
          <a:xfrm>
            <a:off x="4038600" y="6356352"/>
            <a:ext cx="4114800" cy="365125"/>
          </a:xfrm>
          <a:prstGeom prst="rect">
            <a:avLst/>
          </a:prstGeom>
        </p:spPr>
        <p:txBody>
          <a:bodyPr/>
          <a:lstStyle/>
          <a:p>
            <a:endParaRPr lang="fr-FR"/>
          </a:p>
        </p:txBody>
      </p:sp>
      <p:sp>
        <p:nvSpPr>
          <p:cNvPr id="5" name="Espace réservé du numéro de diapositive 4"/>
          <p:cNvSpPr>
            <a:spLocks noGrp="1"/>
          </p:cNvSpPr>
          <p:nvPr>
            <p:ph type="sldNum" sz="quarter" idx="12"/>
          </p:nvPr>
        </p:nvSpPr>
        <p:spPr>
          <a:xfrm>
            <a:off x="8610600" y="6356352"/>
            <a:ext cx="2743200" cy="365125"/>
          </a:xfrm>
          <a:prstGeom prst="rect">
            <a:avLst/>
          </a:prstGeom>
        </p:spPr>
        <p:txBody>
          <a:bodyPr/>
          <a:lstStyle/>
          <a:p>
            <a:pPr>
              <a:defRPr/>
            </a:pPr>
            <a:fld id="{A2068CB6-7053-41A5-BDD2-09FC7CFE9E23}" type="slidenum">
              <a:rPr lang="fr-FR" altLang="fr-FR" smtClean="0"/>
              <a:pPr>
                <a:defRPr/>
              </a:pPr>
              <a:t>‹N°›</a:t>
            </a:fld>
            <a:endParaRPr lang="fr-FR" altLang="fr-FR"/>
          </a:p>
        </p:txBody>
      </p:sp>
    </p:spTree>
    <p:extLst>
      <p:ext uri="{BB962C8B-B14F-4D97-AF65-F5344CB8AC3E}">
        <p14:creationId xmlns:p14="http://schemas.microsoft.com/office/powerpoint/2010/main" val="601242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838200" y="6356352"/>
            <a:ext cx="2743200" cy="365125"/>
          </a:xfrm>
          <a:prstGeom prst="rect">
            <a:avLst/>
          </a:prstGeom>
        </p:spPr>
        <p:txBody>
          <a:bodyPr/>
          <a:lstStyle/>
          <a:p>
            <a:pPr>
              <a:defRPr/>
            </a:pPr>
            <a:endParaRPr lang="fr-FR" altLang="fr-FR"/>
          </a:p>
        </p:txBody>
      </p:sp>
      <p:sp>
        <p:nvSpPr>
          <p:cNvPr id="3" name="Espace réservé du pied de page 2"/>
          <p:cNvSpPr>
            <a:spLocks noGrp="1"/>
          </p:cNvSpPr>
          <p:nvPr>
            <p:ph type="ftr" sz="quarter" idx="11"/>
          </p:nvPr>
        </p:nvSpPr>
        <p:spPr>
          <a:xfrm>
            <a:off x="4038600" y="6356352"/>
            <a:ext cx="4114800" cy="365125"/>
          </a:xfrm>
          <a:prstGeom prst="rect">
            <a:avLst/>
          </a:prstGeom>
        </p:spPr>
        <p:txBody>
          <a:bodyPr/>
          <a:lstStyle/>
          <a:p>
            <a:endParaRPr lang="fr-FR"/>
          </a:p>
        </p:txBody>
      </p:sp>
      <p:sp>
        <p:nvSpPr>
          <p:cNvPr id="4" name="Espace réservé du numéro de diapositive 3"/>
          <p:cNvSpPr>
            <a:spLocks noGrp="1"/>
          </p:cNvSpPr>
          <p:nvPr>
            <p:ph type="sldNum" sz="quarter" idx="12"/>
          </p:nvPr>
        </p:nvSpPr>
        <p:spPr>
          <a:xfrm>
            <a:off x="8610600" y="6356352"/>
            <a:ext cx="2743200" cy="365125"/>
          </a:xfrm>
          <a:prstGeom prst="rect">
            <a:avLst/>
          </a:prstGeom>
        </p:spPr>
        <p:txBody>
          <a:bodyPr/>
          <a:lstStyle/>
          <a:p>
            <a:pPr>
              <a:defRPr/>
            </a:pPr>
            <a:fld id="{9B9963AD-68A0-4161-8A1A-A52483EEB60B}" type="slidenum">
              <a:rPr lang="fr-FR" altLang="fr-FR" smtClean="0"/>
              <a:pPr>
                <a:defRPr/>
              </a:pPr>
              <a:t>‹N°›</a:t>
            </a:fld>
            <a:endParaRPr lang="fr-FR" altLang="fr-FR"/>
          </a:p>
        </p:txBody>
      </p:sp>
    </p:spTree>
    <p:extLst>
      <p:ext uri="{BB962C8B-B14F-4D97-AF65-F5344CB8AC3E}">
        <p14:creationId xmlns:p14="http://schemas.microsoft.com/office/powerpoint/2010/main" val="3032999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a:prstGeom prst="rect">
            <a:avLst/>
          </a:prstGeom>
        </p:spPr>
        <p:txBody>
          <a:bodyPr anchor="b"/>
          <a:lstStyle>
            <a:lvl1pPr>
              <a:defRPr sz="2400"/>
            </a:lvl1pPr>
          </a:lstStyle>
          <a:p>
            <a:r>
              <a:rPr lang="fr-FR"/>
              <a:t>Modifiez le style du titre</a:t>
            </a:r>
          </a:p>
        </p:txBody>
      </p:sp>
      <p:sp>
        <p:nvSpPr>
          <p:cNvPr id="3" name="Espace réservé du contenu 2"/>
          <p:cNvSpPr>
            <a:spLocks noGrp="1"/>
          </p:cNvSpPr>
          <p:nvPr>
            <p:ph idx="1"/>
          </p:nvPr>
        </p:nvSpPr>
        <p:spPr>
          <a:xfrm>
            <a:off x="5183188" y="987427"/>
            <a:ext cx="617220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Modifier les styles du texte du masque</a:t>
            </a:r>
          </a:p>
        </p:txBody>
      </p:sp>
      <p:sp>
        <p:nvSpPr>
          <p:cNvPr id="5" name="Espace réservé de la date 4"/>
          <p:cNvSpPr>
            <a:spLocks noGrp="1"/>
          </p:cNvSpPr>
          <p:nvPr>
            <p:ph type="dt" sz="half" idx="10"/>
          </p:nvPr>
        </p:nvSpPr>
        <p:spPr>
          <a:xfrm>
            <a:off x="838200" y="6356352"/>
            <a:ext cx="2743200" cy="365125"/>
          </a:xfrm>
          <a:prstGeom prst="rect">
            <a:avLst/>
          </a:prstGeom>
        </p:spPr>
        <p:txBody>
          <a:bodyPr/>
          <a:lstStyle/>
          <a:p>
            <a:pPr>
              <a:defRPr/>
            </a:pPr>
            <a:endParaRPr lang="fr-FR" altLang="fr-FR"/>
          </a:p>
        </p:txBody>
      </p:sp>
      <p:sp>
        <p:nvSpPr>
          <p:cNvPr id="6" name="Espace réservé du pied de page 5"/>
          <p:cNvSpPr>
            <a:spLocks noGrp="1"/>
          </p:cNvSpPr>
          <p:nvPr>
            <p:ph type="ftr" sz="quarter" idx="11"/>
          </p:nvPr>
        </p:nvSpPr>
        <p:spPr>
          <a:xfrm>
            <a:off x="4038600" y="6356352"/>
            <a:ext cx="4114800" cy="365125"/>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8610600" y="6356352"/>
            <a:ext cx="2743200" cy="365125"/>
          </a:xfrm>
          <a:prstGeom prst="rect">
            <a:avLst/>
          </a:prstGeom>
        </p:spPr>
        <p:txBody>
          <a:bodyPr/>
          <a:lstStyle/>
          <a:p>
            <a:pPr>
              <a:defRPr/>
            </a:pPr>
            <a:fld id="{F926E49C-C2C0-44C8-B22E-96251876B75D}" type="slidenum">
              <a:rPr lang="fr-FR" altLang="fr-FR" smtClean="0"/>
              <a:pPr>
                <a:defRPr/>
              </a:pPr>
              <a:t>‹N°›</a:t>
            </a:fld>
            <a:endParaRPr lang="fr-FR" altLang="fr-FR"/>
          </a:p>
        </p:txBody>
      </p:sp>
    </p:spTree>
    <p:extLst>
      <p:ext uri="{BB962C8B-B14F-4D97-AF65-F5344CB8AC3E}">
        <p14:creationId xmlns:p14="http://schemas.microsoft.com/office/powerpoint/2010/main" val="2671771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a:prstGeom prst="rect">
            <a:avLst/>
          </a:prstGeom>
        </p:spPr>
        <p:txBody>
          <a:bodyPr anchor="b"/>
          <a:lstStyle>
            <a:lvl1pPr>
              <a:defRPr sz="2400"/>
            </a:lvl1pPr>
          </a:lstStyle>
          <a:p>
            <a:r>
              <a:rPr lang="fr-FR"/>
              <a:t>Modifiez le style du titre</a:t>
            </a:r>
          </a:p>
        </p:txBody>
      </p:sp>
      <p:sp>
        <p:nvSpPr>
          <p:cNvPr id="3" name="Espace réservé pour une image  2"/>
          <p:cNvSpPr>
            <a:spLocks noGrp="1"/>
          </p:cNvSpPr>
          <p:nvPr>
            <p:ph type="pic" idx="1"/>
          </p:nvPr>
        </p:nvSpPr>
        <p:spPr>
          <a:xfrm>
            <a:off x="5183188" y="987427"/>
            <a:ext cx="617220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4" name="Espace réservé du texte 3"/>
          <p:cNvSpPr>
            <a:spLocks noGrp="1"/>
          </p:cNvSpPr>
          <p:nvPr>
            <p:ph type="body" sz="half" idx="2"/>
          </p:nvPr>
        </p:nvSpPr>
        <p:spPr>
          <a:xfrm>
            <a:off x="839788" y="2057400"/>
            <a:ext cx="3932237"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Modifier les styles du texte du masque</a:t>
            </a:r>
          </a:p>
        </p:txBody>
      </p:sp>
      <p:sp>
        <p:nvSpPr>
          <p:cNvPr id="5" name="Espace réservé de la date 4"/>
          <p:cNvSpPr>
            <a:spLocks noGrp="1"/>
          </p:cNvSpPr>
          <p:nvPr>
            <p:ph type="dt" sz="half" idx="10"/>
          </p:nvPr>
        </p:nvSpPr>
        <p:spPr>
          <a:xfrm>
            <a:off x="838200" y="6356352"/>
            <a:ext cx="2743200" cy="365125"/>
          </a:xfrm>
          <a:prstGeom prst="rect">
            <a:avLst/>
          </a:prstGeom>
        </p:spPr>
        <p:txBody>
          <a:bodyPr/>
          <a:lstStyle/>
          <a:p>
            <a:pPr>
              <a:defRPr/>
            </a:pPr>
            <a:endParaRPr lang="fr-FR" altLang="fr-FR"/>
          </a:p>
        </p:txBody>
      </p:sp>
      <p:sp>
        <p:nvSpPr>
          <p:cNvPr id="6" name="Espace réservé du pied de page 5"/>
          <p:cNvSpPr>
            <a:spLocks noGrp="1"/>
          </p:cNvSpPr>
          <p:nvPr>
            <p:ph type="ftr" sz="quarter" idx="11"/>
          </p:nvPr>
        </p:nvSpPr>
        <p:spPr>
          <a:xfrm>
            <a:off x="4038600" y="6356352"/>
            <a:ext cx="4114800" cy="365125"/>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8610600" y="6356352"/>
            <a:ext cx="2743200" cy="365125"/>
          </a:xfrm>
          <a:prstGeom prst="rect">
            <a:avLst/>
          </a:prstGeom>
        </p:spPr>
        <p:txBody>
          <a:bodyPr/>
          <a:lstStyle/>
          <a:p>
            <a:pPr>
              <a:defRPr/>
            </a:pPr>
            <a:fld id="{4530587F-1A6A-4D14-B4AB-2295989F45D4}" type="slidenum">
              <a:rPr lang="fr-FR" altLang="fr-FR" smtClean="0"/>
              <a:pPr>
                <a:defRPr/>
              </a:pPr>
              <a:t>‹N°›</a:t>
            </a:fld>
            <a:endParaRPr lang="fr-FR" altLang="fr-FR"/>
          </a:p>
        </p:txBody>
      </p:sp>
    </p:spTree>
    <p:extLst>
      <p:ext uri="{BB962C8B-B14F-4D97-AF65-F5344CB8AC3E}">
        <p14:creationId xmlns:p14="http://schemas.microsoft.com/office/powerpoint/2010/main" val="3259345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52" y="-5598"/>
            <a:ext cx="12192000" cy="958107"/>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Rectangle 7"/>
          <p:cNvSpPr/>
          <p:nvPr userDrawn="1"/>
        </p:nvSpPr>
        <p:spPr>
          <a:xfrm>
            <a:off x="10608501" y="119512"/>
            <a:ext cx="1535696" cy="707886"/>
          </a:xfrm>
          <a:prstGeom prst="rect">
            <a:avLst/>
          </a:prstGeom>
          <a:noFill/>
        </p:spPr>
        <p:txBody>
          <a:bodyPr wrap="square" lIns="91440" tIns="45720" rIns="91440" bIns="45720">
            <a:spAutoFit/>
          </a:bodyPr>
          <a:lstStyle/>
          <a:p>
            <a:pPr algn="ctr"/>
            <a:r>
              <a:rPr lang="fr-FR" sz="2000" b="1" dirty="0">
                <a:ln w="1905"/>
                <a:effectLst>
                  <a:innerShdw blurRad="69850" dist="43180" dir="5400000">
                    <a:srgbClr val="000000">
                      <a:alpha val="65000"/>
                    </a:srgbClr>
                  </a:innerShdw>
                </a:effectLst>
              </a:rPr>
              <a:t>M.M.I.</a:t>
            </a:r>
          </a:p>
          <a:p>
            <a:pPr algn="ctr"/>
            <a:r>
              <a:rPr lang="fr-FR" sz="2000" b="1" dirty="0">
                <a:ln w="1905"/>
                <a:effectLst>
                  <a:innerShdw blurRad="69850" dist="43180" dir="5400000">
                    <a:srgbClr val="000000">
                      <a:alpha val="65000"/>
                    </a:srgbClr>
                  </a:innerShdw>
                </a:effectLst>
              </a:rPr>
              <a:t>Castres</a:t>
            </a:r>
          </a:p>
        </p:txBody>
      </p:sp>
      <p:pic>
        <p:nvPicPr>
          <p:cNvPr id="9" name="Imag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 y="10945"/>
            <a:ext cx="1989636" cy="947162"/>
          </a:xfrm>
          <a:prstGeom prst="rect">
            <a:avLst/>
          </a:prstGeom>
        </p:spPr>
      </p:pic>
      <p:sp>
        <p:nvSpPr>
          <p:cNvPr id="10" name="Rectangle 9"/>
          <p:cNvSpPr/>
          <p:nvPr userDrawn="1"/>
        </p:nvSpPr>
        <p:spPr>
          <a:xfrm>
            <a:off x="3182278" y="107444"/>
            <a:ext cx="5827445" cy="707886"/>
          </a:xfrm>
          <a:prstGeom prst="rect">
            <a:avLst/>
          </a:prstGeom>
        </p:spPr>
        <p:txBody>
          <a:bodyPr wrap="square">
            <a:spAutoFit/>
          </a:bodyPr>
          <a:lstStyle/>
          <a:p>
            <a:pPr algn="ctr"/>
            <a:r>
              <a:rPr lang="fr-FR" sz="4000" b="1" dirty="0">
                <a:ln w="1905"/>
                <a:solidFill>
                  <a:schemeClr val="tx1">
                    <a:lumMod val="50000"/>
                    <a:lumOff val="50000"/>
                  </a:schemeClr>
                </a:solidFill>
                <a:effectLst>
                  <a:innerShdw blurRad="69850" dist="43180" dir="5400000">
                    <a:srgbClr val="000000">
                      <a:alpha val="65000"/>
                    </a:srgbClr>
                  </a:innerShdw>
                </a:effectLst>
              </a:rPr>
              <a:t>Intégration Web S2</a:t>
            </a:r>
          </a:p>
        </p:txBody>
      </p:sp>
      <p:sp>
        <p:nvSpPr>
          <p:cNvPr id="11" name="Text Box 3"/>
          <p:cNvSpPr txBox="1">
            <a:spLocks noChangeArrowheads="1"/>
          </p:cNvSpPr>
          <p:nvPr userDrawn="1"/>
        </p:nvSpPr>
        <p:spPr bwMode="auto">
          <a:xfrm>
            <a:off x="4165600" y="6356351"/>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itchFamily="18" charset="0"/>
                <a:ea typeface="Microsoft YaHei" pitchFamily="34" charset="-122"/>
              </a:defRPr>
            </a:lvl9pPr>
          </a:lstStyle>
          <a:p>
            <a:pPr algn="ctr" defTabSz="449263" fontAlgn="base">
              <a:spcBef>
                <a:spcPct val="0"/>
              </a:spcBef>
              <a:spcAft>
                <a:spcPct val="0"/>
              </a:spcAft>
              <a:buSzPct val="100000"/>
            </a:pPr>
            <a:r>
              <a:rPr lang="fr-FR" altLang="fr-FR" sz="1100" i="1" dirty="0">
                <a:solidFill>
                  <a:srgbClr val="FFFFFF"/>
                </a:solidFill>
                <a:latin typeface="Arial" charset="0"/>
              </a:rPr>
              <a:t>Vincent SEGUIER – IUT Paul Sabatier</a:t>
            </a:r>
          </a:p>
        </p:txBody>
      </p:sp>
      <p:sp>
        <p:nvSpPr>
          <p:cNvPr id="12" name="Rectangle 11"/>
          <p:cNvSpPr/>
          <p:nvPr userDrawn="1"/>
        </p:nvSpPr>
        <p:spPr>
          <a:xfrm rot="10800000">
            <a:off x="0" y="6356350"/>
            <a:ext cx="12192000" cy="485244"/>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FF0000"/>
            </a:solidFill>
          </a:ln>
          <a:effectLst>
            <a:outerShdw blurRad="50800" dist="50800" dir="5400000" algn="ctr" rotWithShape="0">
              <a:srgbClr val="FF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3" name="Image 1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700608" y="6374160"/>
            <a:ext cx="491392" cy="449624"/>
          </a:xfrm>
          <a:prstGeom prst="rect">
            <a:avLst/>
          </a:prstGeom>
        </p:spPr>
      </p:pic>
      <p:sp>
        <p:nvSpPr>
          <p:cNvPr id="14" name="WordArt 2"/>
          <p:cNvSpPr>
            <a:spLocks noChangeArrowheads="1" noChangeShapeType="1" noTextEdit="1"/>
          </p:cNvSpPr>
          <p:nvPr userDrawn="1"/>
        </p:nvSpPr>
        <p:spPr bwMode="auto">
          <a:xfrm>
            <a:off x="4486758" y="6485470"/>
            <a:ext cx="3269788" cy="277340"/>
          </a:xfrm>
          <a:prstGeom prst="rect">
            <a:avLst/>
          </a:prstGeom>
        </p:spPr>
        <p:txBody>
          <a:bodyPr wrap="none" fromWordArt="1">
            <a:prstTxWarp prst="textPlain">
              <a:avLst>
                <a:gd name="adj" fmla="val 50000"/>
              </a:avLst>
            </a:prstTxWarp>
          </a:bodyPr>
          <a:lstStyle/>
          <a:p>
            <a:pPr algn="ctr" rtl="0">
              <a:buNone/>
            </a:pPr>
            <a:r>
              <a:rPr lang="fr-FR" sz="4800" kern="10" spc="0" dirty="0">
                <a:ln w="18034">
                  <a:solidFill>
                    <a:srgbClr val="C0504D"/>
                  </a:solidFill>
                  <a:round/>
                  <a:headEnd/>
                  <a:tailEnd/>
                </a:ln>
                <a:solidFill>
                  <a:srgbClr val="C00000"/>
                </a:solidFill>
                <a:effectLst>
                  <a:outerShdw dist="17961" dir="8100000" algn="ctr" rotWithShape="0">
                    <a:srgbClr val="A5A5A5">
                      <a:alpha val="74998"/>
                    </a:srgbClr>
                  </a:outerShdw>
                </a:effectLst>
                <a:latin typeface="Leelawadee" panose="020B0502040204020203" pitchFamily="34" charset="-34"/>
                <a:cs typeface="Leelawadee" panose="020B0502040204020203" pitchFamily="34" charset="-34"/>
              </a:rPr>
              <a:t>Vincent SEGUIER – I.U.T. Paul Sabatier </a:t>
            </a:r>
          </a:p>
        </p:txBody>
      </p:sp>
      <p:pic>
        <p:nvPicPr>
          <p:cNvPr id="15" name="Image 14"/>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25653" y="6359797"/>
            <a:ext cx="1557847" cy="463987"/>
          </a:xfrm>
          <a:prstGeom prst="rect">
            <a:avLst/>
          </a:prstGeom>
        </p:spPr>
      </p:pic>
    </p:spTree>
    <p:extLst>
      <p:ext uri="{BB962C8B-B14F-4D97-AF65-F5344CB8AC3E}">
        <p14:creationId xmlns:p14="http://schemas.microsoft.com/office/powerpoint/2010/main" val="23899410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10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hyperlink" Target="https://fr.wordpress.org/plugins/" TargetMode="Externa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10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hyperlink" Target="https://facemweb.com/creation-web/ancre-menu-une-page-wordpress" TargetMode="Externa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hyperlink" Target="https://blog.lws-hosting.com/conseils-marketing/28-themes-videos-wordpress-site"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7383" y="1232654"/>
            <a:ext cx="11429999" cy="1323439"/>
          </a:xfrm>
          <a:prstGeom prst="rect">
            <a:avLst/>
          </a:prstGeom>
        </p:spPr>
        <p:txBody>
          <a:bodyPr wrap="square">
            <a:spAutoFit/>
          </a:bodyPr>
          <a:lstStyle/>
          <a:p>
            <a:pPr algn="ctr" defTabSz="449263" eaLnBrk="0" fontAlgn="base" hangingPunct="0">
              <a:spcBef>
                <a:spcPct val="0"/>
              </a:spcBef>
              <a:spcAft>
                <a:spcPct val="0"/>
              </a:spcAft>
              <a:defRPr/>
            </a:pPr>
            <a:r>
              <a:rPr lang="fr-FR" sz="4000" dirty="0">
                <a:solidFill>
                  <a:srgbClr val="2D2DB9"/>
                </a:solidFill>
                <a:latin typeface="Times New Roman" pitchFamily="18" charset="0"/>
                <a:ea typeface="Microsoft YaHei" pitchFamily="34" charset="-122"/>
              </a:rPr>
              <a:t>Maintenant, nous allons utiliser</a:t>
            </a:r>
          </a:p>
          <a:p>
            <a:pPr algn="ctr" defTabSz="449263" eaLnBrk="0" fontAlgn="base" hangingPunct="0">
              <a:spcBef>
                <a:spcPct val="0"/>
              </a:spcBef>
              <a:spcAft>
                <a:spcPct val="0"/>
              </a:spcAft>
              <a:defRPr/>
            </a:pPr>
            <a:endParaRPr lang="fr-FR" sz="4000" dirty="0">
              <a:solidFill>
                <a:srgbClr val="2D2DB9"/>
              </a:solidFill>
              <a:latin typeface="Times New Roman" pitchFamily="18" charset="0"/>
              <a:ea typeface="Microsoft YaHei" pitchFamily="34" charset="-122"/>
            </a:endParaRPr>
          </a:p>
        </p:txBody>
      </p:sp>
      <p:pic>
        <p:nvPicPr>
          <p:cNvPr id="5" name="Image 4"/>
          <p:cNvPicPr>
            <a:picLocks noChangeAspect="1"/>
          </p:cNvPicPr>
          <p:nvPr/>
        </p:nvPicPr>
        <p:blipFill>
          <a:blip r:embed="rId2"/>
          <a:stretch>
            <a:fillRect/>
          </a:stretch>
        </p:blipFill>
        <p:spPr>
          <a:xfrm>
            <a:off x="3987019" y="2239212"/>
            <a:ext cx="4030725" cy="3018682"/>
          </a:xfrm>
          <a:prstGeom prst="rect">
            <a:avLst/>
          </a:prstGeom>
        </p:spPr>
      </p:pic>
    </p:spTree>
    <p:extLst>
      <p:ext uri="{BB962C8B-B14F-4D97-AF65-F5344CB8AC3E}">
        <p14:creationId xmlns:p14="http://schemas.microsoft.com/office/powerpoint/2010/main" val="3586541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10</a:t>
            </a:fld>
            <a:endParaRPr lang="fr-FR" altLang="fr-FR"/>
          </a:p>
        </p:txBody>
      </p:sp>
      <p:pic>
        <p:nvPicPr>
          <p:cNvPr id="3" name="Image 2"/>
          <p:cNvPicPr>
            <a:picLocks noChangeAspect="1"/>
          </p:cNvPicPr>
          <p:nvPr/>
        </p:nvPicPr>
        <p:blipFill>
          <a:blip r:embed="rId2"/>
          <a:stretch>
            <a:fillRect/>
          </a:stretch>
        </p:blipFill>
        <p:spPr>
          <a:xfrm>
            <a:off x="3028110" y="1412776"/>
            <a:ext cx="5982540" cy="4595752"/>
          </a:xfrm>
          <a:prstGeom prst="rect">
            <a:avLst/>
          </a:prstGeom>
        </p:spPr>
      </p:pic>
    </p:spTree>
    <p:extLst>
      <p:ext uri="{BB962C8B-B14F-4D97-AF65-F5344CB8AC3E}">
        <p14:creationId xmlns:p14="http://schemas.microsoft.com/office/powerpoint/2010/main" val="41149186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100</a:t>
            </a:fld>
            <a:endParaRPr lang="fr-FR" altLang="fr-FR"/>
          </a:p>
        </p:txBody>
      </p:sp>
      <p:sp>
        <p:nvSpPr>
          <p:cNvPr id="4" name="Rectangle 3"/>
          <p:cNvSpPr/>
          <p:nvPr/>
        </p:nvSpPr>
        <p:spPr>
          <a:xfrm>
            <a:off x="221673" y="1229849"/>
            <a:ext cx="11873345" cy="1200329"/>
          </a:xfrm>
          <a:prstGeom prst="rect">
            <a:avLst/>
          </a:prstGeom>
        </p:spPr>
        <p:txBody>
          <a:bodyPr wrap="square">
            <a:spAutoFit/>
          </a:bodyPr>
          <a:lstStyle/>
          <a:p>
            <a:pPr algn="ctr"/>
            <a:r>
              <a:rPr lang="fr-FR" sz="2400" dirty="0">
                <a:solidFill>
                  <a:srgbClr val="002060"/>
                </a:solidFill>
                <a:latin typeface="Roboto" panose="02000000000000000000" pitchFamily="2" charset="0"/>
                <a:ea typeface="Roboto" panose="02000000000000000000" pitchFamily="2" charset="0"/>
              </a:rPr>
              <a:t>Vous obtenez la création d’un thème enfant : </a:t>
            </a:r>
          </a:p>
          <a:p>
            <a:pPr algn="ctr"/>
            <a:r>
              <a:rPr lang="fr-FR" sz="2400" dirty="0">
                <a:solidFill>
                  <a:srgbClr val="002060"/>
                </a:solidFill>
                <a:latin typeface="Roboto" panose="02000000000000000000" pitchFamily="2" charset="0"/>
                <a:ea typeface="Roboto" panose="02000000000000000000" pitchFamily="2" charset="0"/>
              </a:rPr>
              <a:t>Portfolio-</a:t>
            </a:r>
            <a:r>
              <a:rPr lang="fr-FR" sz="2400" dirty="0" err="1">
                <a:solidFill>
                  <a:srgbClr val="002060"/>
                </a:solidFill>
                <a:latin typeface="Roboto" panose="02000000000000000000" pitchFamily="2" charset="0"/>
                <a:ea typeface="Roboto" panose="02000000000000000000" pitchFamily="2" charset="0"/>
              </a:rPr>
              <a:t>child</a:t>
            </a:r>
            <a:endParaRPr lang="fr-FR" sz="2400" dirty="0">
              <a:solidFill>
                <a:srgbClr val="002060"/>
              </a:solidFill>
              <a:latin typeface="Roboto" panose="02000000000000000000" pitchFamily="2" charset="0"/>
              <a:ea typeface="Roboto" panose="02000000000000000000" pitchFamily="2" charset="0"/>
            </a:endParaRPr>
          </a:p>
          <a:p>
            <a:pPr algn="ctr"/>
            <a:r>
              <a:rPr lang="fr-FR" sz="2400" dirty="0">
                <a:solidFill>
                  <a:srgbClr val="002060"/>
                </a:solidFill>
                <a:latin typeface="Roboto" panose="02000000000000000000" pitchFamily="2" charset="0"/>
                <a:ea typeface="Roboto" panose="02000000000000000000" pitchFamily="2" charset="0"/>
              </a:rPr>
              <a:t>(Supprimer les thèmes non utilisés sauf le thème parent et </a:t>
            </a:r>
            <a:r>
              <a:rPr lang="fr-FR" sz="2400" dirty="0" err="1">
                <a:solidFill>
                  <a:srgbClr val="002060"/>
                </a:solidFill>
                <a:latin typeface="Roboto" panose="02000000000000000000" pitchFamily="2" charset="0"/>
                <a:ea typeface="Roboto" panose="02000000000000000000" pitchFamily="2" charset="0"/>
              </a:rPr>
              <a:t>twenty</a:t>
            </a:r>
            <a:r>
              <a:rPr lang="fr-FR" sz="2400" dirty="0">
                <a:solidFill>
                  <a:srgbClr val="002060"/>
                </a:solidFill>
                <a:latin typeface="Roboto" panose="02000000000000000000" pitchFamily="2" charset="0"/>
                <a:ea typeface="Roboto" panose="02000000000000000000" pitchFamily="2" charset="0"/>
              </a:rPr>
              <a:t> </a:t>
            </a:r>
            <a:r>
              <a:rPr lang="fr-FR" sz="2400" dirty="0" err="1">
                <a:solidFill>
                  <a:srgbClr val="002060"/>
                </a:solidFill>
                <a:latin typeface="Roboto" panose="02000000000000000000" pitchFamily="2" charset="0"/>
                <a:ea typeface="Roboto" panose="02000000000000000000" pitchFamily="2" charset="0"/>
              </a:rPr>
              <a:t>twenty</a:t>
            </a:r>
            <a:r>
              <a:rPr lang="fr-FR" sz="2400" dirty="0">
                <a:solidFill>
                  <a:srgbClr val="002060"/>
                </a:solidFill>
                <a:latin typeface="Roboto" panose="02000000000000000000" pitchFamily="2" charset="0"/>
                <a:ea typeface="Roboto" panose="02000000000000000000" pitchFamily="2" charset="0"/>
              </a:rPr>
              <a:t> …)</a:t>
            </a:r>
          </a:p>
        </p:txBody>
      </p:sp>
      <p:pic>
        <p:nvPicPr>
          <p:cNvPr id="5" name="Image 4">
            <a:extLst>
              <a:ext uri="{FF2B5EF4-FFF2-40B4-BE49-F238E27FC236}">
                <a16:creationId xmlns:a16="http://schemas.microsoft.com/office/drawing/2014/main" id="{3949F0E0-B5B4-4FA8-81B2-28A08BEBFA73}"/>
              </a:ext>
            </a:extLst>
          </p:cNvPr>
          <p:cNvPicPr>
            <a:picLocks noChangeAspect="1"/>
          </p:cNvPicPr>
          <p:nvPr/>
        </p:nvPicPr>
        <p:blipFill>
          <a:blip r:embed="rId2"/>
          <a:stretch>
            <a:fillRect/>
          </a:stretch>
        </p:blipFill>
        <p:spPr>
          <a:xfrm>
            <a:off x="3107131" y="2430178"/>
            <a:ext cx="5977737" cy="3888647"/>
          </a:xfrm>
          <a:prstGeom prst="rect">
            <a:avLst/>
          </a:prstGeom>
        </p:spPr>
      </p:pic>
    </p:spTree>
    <p:extLst>
      <p:ext uri="{BB962C8B-B14F-4D97-AF65-F5344CB8AC3E}">
        <p14:creationId xmlns:p14="http://schemas.microsoft.com/office/powerpoint/2010/main" val="38857524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101</a:t>
            </a:fld>
            <a:endParaRPr lang="fr-FR" altLang="fr-FR"/>
          </a:p>
        </p:txBody>
      </p:sp>
      <p:sp>
        <p:nvSpPr>
          <p:cNvPr id="4" name="Rectangle 3"/>
          <p:cNvSpPr/>
          <p:nvPr/>
        </p:nvSpPr>
        <p:spPr>
          <a:xfrm>
            <a:off x="1978384" y="1090676"/>
            <a:ext cx="8359981" cy="830997"/>
          </a:xfrm>
          <a:prstGeom prst="rect">
            <a:avLst/>
          </a:prstGeom>
        </p:spPr>
        <p:txBody>
          <a:bodyPr wrap="none">
            <a:spAutoFit/>
          </a:bodyPr>
          <a:lstStyle/>
          <a:p>
            <a:r>
              <a:rPr lang="fr-FR" sz="2400" dirty="0">
                <a:solidFill>
                  <a:srgbClr val="002060"/>
                </a:solidFill>
                <a:latin typeface="Roboto" panose="02000000000000000000" pitchFamily="2" charset="0"/>
                <a:ea typeface="Roboto" panose="02000000000000000000" pitchFamily="2" charset="0"/>
              </a:rPr>
              <a:t>Récupérez une image libre de droit et enregistrez la </a:t>
            </a:r>
          </a:p>
          <a:p>
            <a:r>
              <a:rPr lang="fr-FR" sz="2400" dirty="0">
                <a:solidFill>
                  <a:srgbClr val="002060"/>
                </a:solidFill>
                <a:latin typeface="Roboto" panose="02000000000000000000" pitchFamily="2" charset="0"/>
                <a:ea typeface="Roboto" panose="02000000000000000000" pitchFamily="2" charset="0"/>
              </a:rPr>
              <a:t>dans le thème enfant sous le nom : </a:t>
            </a:r>
            <a:r>
              <a:rPr lang="fr-FR" sz="2400" dirty="0" err="1">
                <a:solidFill>
                  <a:srgbClr val="002060"/>
                </a:solidFill>
                <a:latin typeface="Roboto" panose="02000000000000000000" pitchFamily="2" charset="0"/>
                <a:ea typeface="Roboto" panose="02000000000000000000" pitchFamily="2" charset="0"/>
              </a:rPr>
              <a:t>screenshot</a:t>
            </a:r>
            <a:r>
              <a:rPr lang="fr-FR" sz="2400" dirty="0">
                <a:solidFill>
                  <a:srgbClr val="002060"/>
                </a:solidFill>
                <a:latin typeface="Roboto" panose="02000000000000000000" pitchFamily="2" charset="0"/>
                <a:ea typeface="Roboto" panose="02000000000000000000" pitchFamily="2" charset="0"/>
              </a:rPr>
              <a:t> </a:t>
            </a:r>
            <a:endParaRPr lang="fr-FR" sz="2400" dirty="0"/>
          </a:p>
        </p:txBody>
      </p:sp>
      <p:pic>
        <p:nvPicPr>
          <p:cNvPr id="5" name="Image 4">
            <a:extLst>
              <a:ext uri="{FF2B5EF4-FFF2-40B4-BE49-F238E27FC236}">
                <a16:creationId xmlns:a16="http://schemas.microsoft.com/office/drawing/2014/main" id="{EC8AFC64-1550-4A1F-A49B-D3717A6F143E}"/>
              </a:ext>
            </a:extLst>
          </p:cNvPr>
          <p:cNvPicPr>
            <a:picLocks noChangeAspect="1"/>
          </p:cNvPicPr>
          <p:nvPr/>
        </p:nvPicPr>
        <p:blipFill>
          <a:blip r:embed="rId2"/>
          <a:stretch>
            <a:fillRect/>
          </a:stretch>
        </p:blipFill>
        <p:spPr>
          <a:xfrm>
            <a:off x="1978384" y="1936135"/>
            <a:ext cx="7916380" cy="4420217"/>
          </a:xfrm>
          <a:prstGeom prst="rect">
            <a:avLst/>
          </a:prstGeom>
        </p:spPr>
      </p:pic>
    </p:spTree>
    <p:extLst>
      <p:ext uri="{BB962C8B-B14F-4D97-AF65-F5344CB8AC3E}">
        <p14:creationId xmlns:p14="http://schemas.microsoft.com/office/powerpoint/2010/main" val="39377255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102</a:t>
            </a:fld>
            <a:endParaRPr lang="fr-FR" altLang="fr-FR"/>
          </a:p>
        </p:txBody>
      </p:sp>
      <p:pic>
        <p:nvPicPr>
          <p:cNvPr id="5" name="Image 4">
            <a:extLst>
              <a:ext uri="{FF2B5EF4-FFF2-40B4-BE49-F238E27FC236}">
                <a16:creationId xmlns:a16="http://schemas.microsoft.com/office/drawing/2014/main" id="{1017380A-3B6E-4975-8B7F-719ADF909B72}"/>
              </a:ext>
            </a:extLst>
          </p:cNvPr>
          <p:cNvPicPr>
            <a:picLocks noChangeAspect="1"/>
          </p:cNvPicPr>
          <p:nvPr/>
        </p:nvPicPr>
        <p:blipFill>
          <a:blip r:embed="rId2"/>
          <a:stretch>
            <a:fillRect/>
          </a:stretch>
        </p:blipFill>
        <p:spPr>
          <a:xfrm>
            <a:off x="2838416" y="1394726"/>
            <a:ext cx="6011114" cy="1981477"/>
          </a:xfrm>
          <a:prstGeom prst="rect">
            <a:avLst/>
          </a:prstGeom>
        </p:spPr>
      </p:pic>
      <p:pic>
        <p:nvPicPr>
          <p:cNvPr id="6" name="Image 5">
            <a:extLst>
              <a:ext uri="{FF2B5EF4-FFF2-40B4-BE49-F238E27FC236}">
                <a16:creationId xmlns:a16="http://schemas.microsoft.com/office/drawing/2014/main" id="{93EBF328-908F-4418-A852-B4BA64FBB6CE}"/>
              </a:ext>
            </a:extLst>
          </p:cNvPr>
          <p:cNvPicPr>
            <a:picLocks noChangeAspect="1"/>
          </p:cNvPicPr>
          <p:nvPr/>
        </p:nvPicPr>
        <p:blipFill>
          <a:blip r:embed="rId3"/>
          <a:stretch>
            <a:fillRect/>
          </a:stretch>
        </p:blipFill>
        <p:spPr>
          <a:xfrm>
            <a:off x="479374" y="2909731"/>
            <a:ext cx="6505083" cy="3233771"/>
          </a:xfrm>
          <a:prstGeom prst="rect">
            <a:avLst/>
          </a:prstGeom>
        </p:spPr>
      </p:pic>
      <p:pic>
        <p:nvPicPr>
          <p:cNvPr id="7" name="Image 6">
            <a:extLst>
              <a:ext uri="{FF2B5EF4-FFF2-40B4-BE49-F238E27FC236}">
                <a16:creationId xmlns:a16="http://schemas.microsoft.com/office/drawing/2014/main" id="{E6DC61D8-63A3-463C-9D85-4FB2407CC469}"/>
              </a:ext>
            </a:extLst>
          </p:cNvPr>
          <p:cNvPicPr>
            <a:picLocks noChangeAspect="1"/>
          </p:cNvPicPr>
          <p:nvPr/>
        </p:nvPicPr>
        <p:blipFill>
          <a:blip r:embed="rId4"/>
          <a:stretch>
            <a:fillRect/>
          </a:stretch>
        </p:blipFill>
        <p:spPr>
          <a:xfrm>
            <a:off x="7802442" y="2909731"/>
            <a:ext cx="3791479" cy="3315163"/>
          </a:xfrm>
          <a:prstGeom prst="rect">
            <a:avLst/>
          </a:prstGeom>
        </p:spPr>
      </p:pic>
    </p:spTree>
    <p:extLst>
      <p:ext uri="{BB962C8B-B14F-4D97-AF65-F5344CB8AC3E}">
        <p14:creationId xmlns:p14="http://schemas.microsoft.com/office/powerpoint/2010/main" val="28899068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103</a:t>
            </a:fld>
            <a:endParaRPr lang="fr-FR" altLang="fr-FR"/>
          </a:p>
        </p:txBody>
      </p:sp>
      <p:sp>
        <p:nvSpPr>
          <p:cNvPr id="3" name="Rectangle 2"/>
          <p:cNvSpPr/>
          <p:nvPr/>
        </p:nvSpPr>
        <p:spPr>
          <a:xfrm>
            <a:off x="1524000" y="1415535"/>
            <a:ext cx="9144000" cy="830997"/>
          </a:xfrm>
          <a:prstGeom prst="rect">
            <a:avLst/>
          </a:prstGeom>
        </p:spPr>
        <p:txBody>
          <a:bodyPr wrap="square">
            <a:spAutoFit/>
          </a:bodyPr>
          <a:lstStyle/>
          <a:p>
            <a:pPr algn="ctr"/>
            <a:r>
              <a:rPr lang="fr-FR" sz="2400" dirty="0">
                <a:solidFill>
                  <a:srgbClr val="002060"/>
                </a:solidFill>
                <a:latin typeface="Roboto" panose="02000000000000000000" pitchFamily="2" charset="0"/>
                <a:ea typeface="Roboto" panose="02000000000000000000" pitchFamily="2" charset="0"/>
              </a:rPr>
              <a:t>Activé maintenant le thème enfant :</a:t>
            </a:r>
          </a:p>
          <a:p>
            <a:pPr algn="ctr"/>
            <a:r>
              <a:rPr lang="fr-FR" sz="2400" dirty="0">
                <a:solidFill>
                  <a:srgbClr val="002060"/>
                </a:solidFill>
                <a:latin typeface="Roboto" panose="02000000000000000000" pitchFamily="2" charset="0"/>
                <a:ea typeface="Roboto" panose="02000000000000000000" pitchFamily="2" charset="0"/>
              </a:rPr>
              <a:t>portfolio-</a:t>
            </a:r>
            <a:r>
              <a:rPr lang="fr-FR" sz="2400" dirty="0" err="1">
                <a:solidFill>
                  <a:srgbClr val="002060"/>
                </a:solidFill>
                <a:latin typeface="Roboto" panose="02000000000000000000" pitchFamily="2" charset="0"/>
                <a:ea typeface="Roboto" panose="02000000000000000000" pitchFamily="2" charset="0"/>
              </a:rPr>
              <a:t>child</a:t>
            </a:r>
            <a:endParaRPr lang="fr-FR" sz="2400" dirty="0">
              <a:solidFill>
                <a:srgbClr val="002060"/>
              </a:solidFill>
            </a:endParaRPr>
          </a:p>
        </p:txBody>
      </p:sp>
      <p:pic>
        <p:nvPicPr>
          <p:cNvPr id="5" name="Image 4">
            <a:extLst>
              <a:ext uri="{FF2B5EF4-FFF2-40B4-BE49-F238E27FC236}">
                <a16:creationId xmlns:a16="http://schemas.microsoft.com/office/drawing/2014/main" id="{E5391285-62B0-400B-ADD2-5673D82E5CF4}"/>
              </a:ext>
            </a:extLst>
          </p:cNvPr>
          <p:cNvPicPr>
            <a:picLocks noChangeAspect="1"/>
          </p:cNvPicPr>
          <p:nvPr/>
        </p:nvPicPr>
        <p:blipFill>
          <a:blip r:embed="rId2"/>
          <a:stretch>
            <a:fillRect/>
          </a:stretch>
        </p:blipFill>
        <p:spPr>
          <a:xfrm>
            <a:off x="530958" y="2534308"/>
            <a:ext cx="3953427" cy="3534268"/>
          </a:xfrm>
          <a:prstGeom prst="rect">
            <a:avLst/>
          </a:prstGeom>
        </p:spPr>
      </p:pic>
      <p:pic>
        <p:nvPicPr>
          <p:cNvPr id="6" name="Image 5">
            <a:extLst>
              <a:ext uri="{FF2B5EF4-FFF2-40B4-BE49-F238E27FC236}">
                <a16:creationId xmlns:a16="http://schemas.microsoft.com/office/drawing/2014/main" id="{AA145322-E425-4574-8122-BD868FF481C9}"/>
              </a:ext>
            </a:extLst>
          </p:cNvPr>
          <p:cNvPicPr>
            <a:picLocks noChangeAspect="1"/>
          </p:cNvPicPr>
          <p:nvPr/>
        </p:nvPicPr>
        <p:blipFill>
          <a:blip r:embed="rId3"/>
          <a:stretch>
            <a:fillRect/>
          </a:stretch>
        </p:blipFill>
        <p:spPr>
          <a:xfrm>
            <a:off x="4809212" y="2534308"/>
            <a:ext cx="6544588" cy="3486637"/>
          </a:xfrm>
          <a:prstGeom prst="rect">
            <a:avLst/>
          </a:prstGeom>
        </p:spPr>
      </p:pic>
    </p:spTree>
    <p:extLst>
      <p:ext uri="{BB962C8B-B14F-4D97-AF65-F5344CB8AC3E}">
        <p14:creationId xmlns:p14="http://schemas.microsoft.com/office/powerpoint/2010/main" val="28312178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104</a:t>
            </a:fld>
            <a:endParaRPr lang="fr-FR" altLang="fr-FR"/>
          </a:p>
        </p:txBody>
      </p:sp>
      <p:sp>
        <p:nvSpPr>
          <p:cNvPr id="3" name="ZoneTexte 2"/>
          <p:cNvSpPr txBox="1"/>
          <p:nvPr/>
        </p:nvSpPr>
        <p:spPr>
          <a:xfrm>
            <a:off x="1163466" y="980729"/>
            <a:ext cx="9908177" cy="2062103"/>
          </a:xfrm>
          <a:prstGeom prst="rect">
            <a:avLst/>
          </a:prstGeom>
          <a:noFill/>
        </p:spPr>
        <p:txBody>
          <a:bodyPr wrap="square">
            <a:spAutoFit/>
          </a:bodyPr>
          <a:lstStyle/>
          <a:p>
            <a:pPr algn="ctr" defTabSz="336947" eaLnBrk="0" fontAlgn="base" hangingPunct="0">
              <a:spcBef>
                <a:spcPct val="0"/>
              </a:spcBef>
              <a:spcAft>
                <a:spcPct val="0"/>
              </a:spcAft>
              <a:defRPr/>
            </a:pPr>
            <a:r>
              <a:rPr lang="fr-FR" sz="3200" dirty="0">
                <a:solidFill>
                  <a:srgbClr val="002060"/>
                </a:solidFill>
                <a:latin typeface="Roboto" panose="02000000000000000000" pitchFamily="2" charset="0"/>
                <a:ea typeface="Roboto" panose="02000000000000000000" pitchFamily="2" charset="0"/>
              </a:rPr>
              <a:t>Autre possibilité :</a:t>
            </a:r>
          </a:p>
          <a:p>
            <a:pPr algn="ctr" defTabSz="336947" eaLnBrk="0" fontAlgn="base" hangingPunct="0">
              <a:spcBef>
                <a:spcPct val="0"/>
              </a:spcBef>
              <a:spcAft>
                <a:spcPct val="0"/>
              </a:spcAft>
              <a:defRPr/>
            </a:pPr>
            <a:r>
              <a:rPr lang="fr-FR" sz="3200" dirty="0">
                <a:solidFill>
                  <a:srgbClr val="002060"/>
                </a:solidFill>
                <a:latin typeface="Roboto" panose="02000000000000000000" pitchFamily="2" charset="0"/>
                <a:ea typeface="Roboto" panose="02000000000000000000" pitchFamily="2" charset="0"/>
              </a:rPr>
              <a:t>Utilisation d’un thème enfant via un </a:t>
            </a:r>
            <a:r>
              <a:rPr lang="fr-FR" sz="3200" dirty="0" err="1">
                <a:solidFill>
                  <a:srgbClr val="002060"/>
                </a:solidFill>
                <a:latin typeface="Roboto" panose="02000000000000000000" pitchFamily="2" charset="0"/>
                <a:ea typeface="Roboto" panose="02000000000000000000" pitchFamily="2" charset="0"/>
              </a:rPr>
              <a:t>pluging</a:t>
            </a:r>
            <a:r>
              <a:rPr lang="fr-FR" sz="3200" dirty="0">
                <a:solidFill>
                  <a:srgbClr val="002060"/>
                </a:solidFill>
                <a:latin typeface="Roboto" panose="02000000000000000000" pitchFamily="2" charset="0"/>
                <a:ea typeface="Roboto" panose="02000000000000000000" pitchFamily="2" charset="0"/>
              </a:rPr>
              <a:t> </a:t>
            </a:r>
          </a:p>
          <a:p>
            <a:pPr algn="ctr" defTabSz="336947" eaLnBrk="0" fontAlgn="base" hangingPunct="0">
              <a:spcBef>
                <a:spcPct val="0"/>
              </a:spcBef>
              <a:spcAft>
                <a:spcPct val="0"/>
              </a:spcAft>
              <a:defRPr/>
            </a:pPr>
            <a:endParaRPr lang="fr-FR" sz="3200" dirty="0">
              <a:solidFill>
                <a:srgbClr val="A5A5A5">
                  <a:lumMod val="50000"/>
                </a:srgbClr>
              </a:solidFill>
              <a:latin typeface="Roboto" panose="02000000000000000000" pitchFamily="2" charset="0"/>
              <a:ea typeface="Roboto" panose="02000000000000000000" pitchFamily="2" charset="0"/>
            </a:endParaRPr>
          </a:p>
          <a:p>
            <a:pPr algn="ctr" defTabSz="336947" eaLnBrk="0" fontAlgn="base" hangingPunct="0">
              <a:spcBef>
                <a:spcPct val="0"/>
              </a:spcBef>
              <a:spcAft>
                <a:spcPct val="0"/>
              </a:spcAft>
              <a:defRPr/>
            </a:pPr>
            <a:endParaRPr lang="fr-FR" sz="3200" dirty="0">
              <a:solidFill>
                <a:srgbClr val="A5A5A5">
                  <a:lumMod val="50000"/>
                </a:srgbClr>
              </a:solidFill>
              <a:latin typeface="Roboto" panose="02000000000000000000" pitchFamily="2" charset="0"/>
              <a:ea typeface="Roboto" panose="02000000000000000000" pitchFamily="2" charset="0"/>
            </a:endParaRPr>
          </a:p>
        </p:txBody>
      </p:sp>
      <p:sp>
        <p:nvSpPr>
          <p:cNvPr id="4" name="Rectangle 3"/>
          <p:cNvSpPr/>
          <p:nvPr/>
        </p:nvSpPr>
        <p:spPr>
          <a:xfrm>
            <a:off x="1545553" y="2011780"/>
            <a:ext cx="9144000" cy="4031873"/>
          </a:xfrm>
          <a:prstGeom prst="rect">
            <a:avLst/>
          </a:prstGeom>
        </p:spPr>
        <p:txBody>
          <a:bodyPr wrap="square">
            <a:spAutoFit/>
          </a:bodyPr>
          <a:lstStyle/>
          <a:p>
            <a:pPr algn="ctr"/>
            <a:r>
              <a:rPr lang="fr-FR" sz="2400" b="1"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Child </a:t>
            </a:r>
            <a:r>
              <a:rPr lang="fr-FR" sz="2400" b="1" dirty="0" err="1">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Theme</a:t>
            </a:r>
            <a:r>
              <a:rPr lang="fr-FR" sz="2400" b="1"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 </a:t>
            </a:r>
            <a:r>
              <a:rPr lang="fr-FR" sz="2400" b="1" dirty="0" err="1">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Configurator</a:t>
            </a:r>
            <a:endParaRPr lang="fr-FR" sz="2400" b="1"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endParaRPr>
          </a:p>
          <a:p>
            <a:pPr algn="ctr"/>
            <a:r>
              <a:rPr lang="fr-FR" sz="2400" b="1" i="1" u="sng" dirty="0">
                <a:solidFill>
                  <a:srgbClr val="FF0000"/>
                </a:solidFill>
                <a:latin typeface="Roboto" panose="02000000000000000000" pitchFamily="2" charset="0"/>
                <a:ea typeface="Roboto" panose="02000000000000000000" pitchFamily="2" charset="0"/>
                <a:cs typeface="Roboto" panose="02000000000000000000" pitchFamily="2" charset="0"/>
              </a:rPr>
              <a:t>C’est la méthode que nous utiliserons</a:t>
            </a:r>
          </a:p>
          <a:p>
            <a:pPr algn="ctr"/>
            <a:endParaRPr lang="fr-FR" sz="2400" b="1" i="1" u="sng" dirty="0">
              <a:solidFill>
                <a:srgbClr val="FF0000"/>
              </a:solidFill>
              <a:latin typeface="Roboto" panose="02000000000000000000" pitchFamily="2" charset="0"/>
              <a:ea typeface="Roboto" panose="02000000000000000000" pitchFamily="2" charset="0"/>
              <a:cs typeface="Roboto" panose="02000000000000000000" pitchFamily="2" charset="0"/>
            </a:endParaRPr>
          </a:p>
          <a:p>
            <a:r>
              <a:rPr lang="fr-FR" sz="2000"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Child </a:t>
            </a:r>
            <a:r>
              <a:rPr lang="fr-FR" sz="2000" dirty="0" err="1">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Theme</a:t>
            </a:r>
            <a:r>
              <a:rPr lang="fr-FR" sz="2000"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 </a:t>
            </a:r>
            <a:r>
              <a:rPr lang="fr-FR" sz="2000" dirty="0" err="1">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Configurator</a:t>
            </a:r>
            <a:r>
              <a:rPr lang="fr-FR" sz="2000"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 est un utilitaire rapide et facile à utiliser qui vous permet de créer un thème enfant et de le personnaliser.</a:t>
            </a:r>
          </a:p>
          <a:p>
            <a:endParaRPr lang="fr-FR" sz="2400"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endParaRPr>
          </a:p>
          <a:p>
            <a:r>
              <a:rPr lang="fr-FR" sz="2000"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Conçu pour les utilisateurs de WordPress qui souhaitent personnaliser directement les feuilles de style du thème enfant, Child </a:t>
            </a:r>
            <a:r>
              <a:rPr lang="fr-FR" sz="2000" dirty="0" err="1">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Theme</a:t>
            </a:r>
            <a:r>
              <a:rPr lang="fr-FR" sz="2000"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 </a:t>
            </a:r>
            <a:r>
              <a:rPr lang="fr-FR" sz="2000" dirty="0" err="1">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Configurator</a:t>
            </a:r>
            <a:r>
              <a:rPr lang="fr-FR" sz="2000"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 vous permet d’identifier facilement et de remplacer les bons attributs CSS. </a:t>
            </a:r>
          </a:p>
          <a:p>
            <a:r>
              <a:rPr lang="fr-FR" sz="2000"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L’analyseur scanne le rendu du thème et </a:t>
            </a:r>
            <a:r>
              <a:rPr lang="fr-FR" sz="2000" b="1"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configure automatiquement votre thème enfant.</a:t>
            </a:r>
            <a:endParaRPr lang="fr-FR" sz="2000"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1746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105</a:t>
            </a:fld>
            <a:endParaRPr lang="fr-FR" altLang="fr-FR"/>
          </a:p>
        </p:txBody>
      </p:sp>
      <p:sp>
        <p:nvSpPr>
          <p:cNvPr id="4" name="Rectangle 3"/>
          <p:cNvSpPr/>
          <p:nvPr/>
        </p:nvSpPr>
        <p:spPr>
          <a:xfrm>
            <a:off x="1544929" y="2853213"/>
            <a:ext cx="9144000" cy="2985433"/>
          </a:xfrm>
          <a:prstGeom prst="rect">
            <a:avLst/>
          </a:prstGeom>
        </p:spPr>
        <p:txBody>
          <a:bodyPr wrap="square">
            <a:spAutoFit/>
          </a:bodyPr>
          <a:lstStyle/>
          <a:p>
            <a:r>
              <a:rPr lang="fr-FR" sz="2400" b="1"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Thème Parent et thème Enfant :</a:t>
            </a:r>
          </a:p>
          <a:p>
            <a:endParaRPr lang="fr-FR" sz="2400" b="1"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fr-FR" sz="2000" b="1"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Le thème parent</a:t>
            </a:r>
            <a:r>
              <a:rPr lang="fr-FR" sz="2000"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 comporte l’ensemble des fichiers nécessaires à la bonne représentation des visuels et des fonctionnalités du thème.</a:t>
            </a:r>
          </a:p>
          <a:p>
            <a:pPr>
              <a:buFont typeface="Arial" panose="020B0604020202020204" pitchFamily="34" charset="0"/>
              <a:buChar char="•"/>
            </a:pPr>
            <a:endParaRPr lang="fr-FR" sz="2000"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fr-FR" sz="2000" b="1"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Le thème enfant</a:t>
            </a:r>
            <a:r>
              <a:rPr lang="fr-FR" sz="2000"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 contient deux choses. D’une part la liaison au thème parent auquel il est rattaché et les divers fichiers qui modifient la représentation et la construction, mais également les fonctionnalités du thème parent.</a:t>
            </a:r>
          </a:p>
        </p:txBody>
      </p:sp>
      <p:pic>
        <p:nvPicPr>
          <p:cNvPr id="5" name="Image 4"/>
          <p:cNvPicPr>
            <a:picLocks noChangeAspect="1"/>
          </p:cNvPicPr>
          <p:nvPr/>
        </p:nvPicPr>
        <p:blipFill>
          <a:blip r:embed="rId2"/>
          <a:stretch>
            <a:fillRect/>
          </a:stretch>
        </p:blipFill>
        <p:spPr>
          <a:xfrm>
            <a:off x="4000208" y="1052736"/>
            <a:ext cx="4191585" cy="1800476"/>
          </a:xfrm>
          <a:prstGeom prst="rect">
            <a:avLst/>
          </a:prstGeom>
        </p:spPr>
      </p:pic>
    </p:spTree>
    <p:extLst>
      <p:ext uri="{BB962C8B-B14F-4D97-AF65-F5344CB8AC3E}">
        <p14:creationId xmlns:p14="http://schemas.microsoft.com/office/powerpoint/2010/main" val="3035282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106</a:t>
            </a:fld>
            <a:endParaRPr lang="fr-FR" altLang="fr-FR"/>
          </a:p>
        </p:txBody>
      </p:sp>
      <p:sp>
        <p:nvSpPr>
          <p:cNvPr id="3" name="Rectangle 2"/>
          <p:cNvSpPr/>
          <p:nvPr/>
        </p:nvSpPr>
        <p:spPr>
          <a:xfrm>
            <a:off x="1524000" y="980728"/>
            <a:ext cx="9144000" cy="5232202"/>
          </a:xfrm>
          <a:prstGeom prst="rect">
            <a:avLst/>
          </a:prstGeom>
        </p:spPr>
        <p:txBody>
          <a:bodyPr wrap="square">
            <a:spAutoFit/>
          </a:bodyPr>
          <a:lstStyle/>
          <a:p>
            <a:r>
              <a:rPr lang="fr-FR" sz="3200" b="1"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Pourquoi utiliser Child </a:t>
            </a:r>
            <a:r>
              <a:rPr lang="fr-FR" sz="3200" b="1" dirty="0" err="1">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Theme</a:t>
            </a:r>
            <a:r>
              <a:rPr lang="fr-FR" sz="3200" b="1"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 Configuration et les thèmes enfant ? </a:t>
            </a:r>
          </a:p>
          <a:p>
            <a:pPr>
              <a:buFont typeface="Arial" panose="020B0604020202020204" pitchFamily="34" charset="0"/>
              <a:buChar char="•"/>
            </a:pPr>
            <a:r>
              <a:rPr lang="fr-FR"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Certaines composantes du site ne peuvent pas être modifiées en utilisant l’outil de personnalisation de WordPress. Il faut alors intervenir directement dans les fichiers CSS ou PHP.</a:t>
            </a:r>
          </a:p>
          <a:p>
            <a:pPr>
              <a:buFont typeface="Arial" panose="020B0604020202020204" pitchFamily="34" charset="0"/>
              <a:buChar char="•"/>
            </a:pPr>
            <a:endParaRPr lang="fr-FR"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fr-FR"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Sans thème enfant, vous pouvez perdre les changements apportés aux modèles et feuilles de styles lors de la mise à jour.</a:t>
            </a:r>
          </a:p>
          <a:p>
            <a:pPr>
              <a:buFont typeface="Arial" panose="020B0604020202020204" pitchFamily="34" charset="0"/>
              <a:buChar char="•"/>
            </a:pPr>
            <a:endParaRPr lang="fr-FR"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fr-FR"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Child </a:t>
            </a:r>
            <a:r>
              <a:rPr lang="fr-FR" dirty="0" err="1">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Theme</a:t>
            </a:r>
            <a:r>
              <a:rPr lang="fr-FR"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 </a:t>
            </a:r>
            <a:r>
              <a:rPr lang="fr-FR" dirty="0" err="1">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Configurator</a:t>
            </a:r>
            <a:r>
              <a:rPr lang="fr-FR"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 détermine la façon idéale pour créer un thème enfant basé sur le thème que vous utilisez.</a:t>
            </a:r>
          </a:p>
          <a:p>
            <a:pPr>
              <a:buFont typeface="Arial" panose="020B0604020202020204" pitchFamily="34" charset="0"/>
              <a:buChar char="•"/>
            </a:pPr>
            <a:endParaRPr lang="fr-FR"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fr-FR"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Vous pouvez trouver les paramètres exacts de style pour votre thème et changer rapidement les réglages.</a:t>
            </a:r>
          </a:p>
          <a:p>
            <a:pPr>
              <a:buFont typeface="Arial" panose="020B0604020202020204" pitchFamily="34" charset="0"/>
              <a:buChar char="•"/>
            </a:pPr>
            <a:endParaRPr lang="fr-FR"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endParaRPr>
          </a:p>
          <a:p>
            <a:pPr>
              <a:buFont typeface="Arial" panose="020B0604020202020204" pitchFamily="34" charset="0"/>
              <a:buChar char="•"/>
            </a:pPr>
            <a:r>
              <a:rPr lang="fr-FR"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Vous pouvez localiser, copier et éditer les modèles du thème depuis l’administrateur</a:t>
            </a:r>
          </a:p>
        </p:txBody>
      </p:sp>
    </p:spTree>
    <p:extLst>
      <p:ext uri="{BB962C8B-B14F-4D97-AF65-F5344CB8AC3E}">
        <p14:creationId xmlns:p14="http://schemas.microsoft.com/office/powerpoint/2010/main" val="27154572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107</a:t>
            </a:fld>
            <a:endParaRPr lang="fr-FR" altLang="fr-FR"/>
          </a:p>
        </p:txBody>
      </p:sp>
      <p:sp>
        <p:nvSpPr>
          <p:cNvPr id="3" name="Rectangle 2"/>
          <p:cNvSpPr/>
          <p:nvPr/>
        </p:nvSpPr>
        <p:spPr>
          <a:xfrm>
            <a:off x="4079776" y="1124744"/>
            <a:ext cx="4572000" cy="1292662"/>
          </a:xfrm>
          <a:prstGeom prst="rect">
            <a:avLst/>
          </a:prstGeom>
        </p:spPr>
        <p:txBody>
          <a:bodyPr>
            <a:spAutoFit/>
          </a:bodyPr>
          <a:lstStyle/>
          <a:p>
            <a:pPr algn="ctr" defTabSz="336947" eaLnBrk="0" fontAlgn="base" hangingPunct="0">
              <a:spcBef>
                <a:spcPct val="0"/>
              </a:spcBef>
              <a:spcAft>
                <a:spcPct val="0"/>
              </a:spcAft>
              <a:defRPr/>
            </a:pPr>
            <a:r>
              <a:rPr lang="fr-FR" sz="2400" dirty="0">
                <a:solidFill>
                  <a:srgbClr val="002060"/>
                </a:solidFill>
                <a:latin typeface="Roboto" panose="02000000000000000000" pitchFamily="2" charset="0"/>
                <a:ea typeface="Roboto" panose="02000000000000000000" pitchFamily="2" charset="0"/>
              </a:rPr>
              <a:t>Télécharger le </a:t>
            </a:r>
            <a:r>
              <a:rPr lang="fr-FR" sz="2400" dirty="0" err="1">
                <a:solidFill>
                  <a:srgbClr val="002060"/>
                </a:solidFill>
                <a:latin typeface="Roboto" panose="02000000000000000000" pitchFamily="2" charset="0"/>
                <a:ea typeface="Roboto" panose="02000000000000000000" pitchFamily="2" charset="0"/>
              </a:rPr>
              <a:t>pluging</a:t>
            </a:r>
            <a:r>
              <a:rPr lang="fr-FR" sz="2400" dirty="0">
                <a:solidFill>
                  <a:srgbClr val="002060"/>
                </a:solidFill>
                <a:latin typeface="Roboto" panose="02000000000000000000" pitchFamily="2" charset="0"/>
                <a:ea typeface="Roboto" panose="02000000000000000000" pitchFamily="2" charset="0"/>
              </a:rPr>
              <a:t> :</a:t>
            </a:r>
          </a:p>
          <a:p>
            <a:pPr algn="ctr" defTabSz="336947" eaLnBrk="0" fontAlgn="base" hangingPunct="0">
              <a:spcBef>
                <a:spcPct val="0"/>
              </a:spcBef>
              <a:spcAft>
                <a:spcPct val="0"/>
              </a:spcAft>
              <a:defRPr/>
            </a:pPr>
            <a:endParaRPr lang="fr-FR" dirty="0">
              <a:solidFill>
                <a:srgbClr val="A5A5A5">
                  <a:lumMod val="50000"/>
                </a:srgbClr>
              </a:solidFill>
              <a:latin typeface="Roboto" panose="02000000000000000000" pitchFamily="2" charset="0"/>
              <a:ea typeface="Roboto" panose="02000000000000000000" pitchFamily="2" charset="0"/>
            </a:endParaRPr>
          </a:p>
          <a:p>
            <a:pPr algn="ctr" defTabSz="336947" eaLnBrk="0" fontAlgn="base" hangingPunct="0">
              <a:spcBef>
                <a:spcPct val="0"/>
              </a:spcBef>
              <a:spcAft>
                <a:spcPct val="0"/>
              </a:spcAft>
              <a:defRPr/>
            </a:pPr>
            <a:endParaRPr lang="fr-FR" dirty="0">
              <a:solidFill>
                <a:srgbClr val="A5A5A5">
                  <a:lumMod val="50000"/>
                </a:srgbClr>
              </a:solidFill>
              <a:latin typeface="Roboto" panose="02000000000000000000" pitchFamily="2" charset="0"/>
              <a:ea typeface="Roboto" panose="02000000000000000000" pitchFamily="2" charset="0"/>
            </a:endParaRPr>
          </a:p>
          <a:p>
            <a:pPr algn="ctr" defTabSz="336947" eaLnBrk="0" fontAlgn="base" hangingPunct="0">
              <a:spcBef>
                <a:spcPct val="0"/>
              </a:spcBef>
              <a:spcAft>
                <a:spcPct val="0"/>
              </a:spcAft>
              <a:defRPr/>
            </a:pPr>
            <a:endParaRPr lang="fr-FR" dirty="0">
              <a:solidFill>
                <a:srgbClr val="A5A5A5">
                  <a:lumMod val="50000"/>
                </a:srgbClr>
              </a:solidFill>
              <a:latin typeface="Roboto" panose="02000000000000000000" pitchFamily="2" charset="0"/>
              <a:ea typeface="Roboto" panose="02000000000000000000" pitchFamily="2" charset="0"/>
            </a:endParaRPr>
          </a:p>
        </p:txBody>
      </p:sp>
      <p:sp>
        <p:nvSpPr>
          <p:cNvPr id="5" name="Rectangle 4"/>
          <p:cNvSpPr/>
          <p:nvPr/>
        </p:nvSpPr>
        <p:spPr>
          <a:xfrm>
            <a:off x="5962358" y="1908327"/>
            <a:ext cx="4572000" cy="738664"/>
          </a:xfrm>
          <a:prstGeom prst="rect">
            <a:avLst/>
          </a:prstGeom>
        </p:spPr>
        <p:txBody>
          <a:bodyPr>
            <a:spAutoFit/>
          </a:bodyPr>
          <a:lstStyle/>
          <a:p>
            <a:pPr algn="ctr" defTabSz="336947" eaLnBrk="0" fontAlgn="base" hangingPunct="0">
              <a:spcBef>
                <a:spcPct val="0"/>
              </a:spcBef>
              <a:spcAft>
                <a:spcPct val="0"/>
              </a:spcAft>
              <a:defRPr/>
            </a:pPr>
            <a:r>
              <a:rPr lang="fr-FR" sz="2100" dirty="0">
                <a:solidFill>
                  <a:srgbClr val="0070C0"/>
                </a:solidFill>
                <a:latin typeface="Calibri" panose="020F0502020204030204"/>
                <a:hlinkClick r:id="rId2"/>
              </a:rPr>
              <a:t>https://fr.wordpress.org/plugins/</a:t>
            </a:r>
            <a:endParaRPr lang="fr-FR" sz="2100" dirty="0">
              <a:solidFill>
                <a:srgbClr val="0070C0"/>
              </a:solidFill>
              <a:latin typeface="Calibri" panose="020F0502020204030204"/>
            </a:endParaRPr>
          </a:p>
          <a:p>
            <a:pPr algn="ctr" defTabSz="336947" eaLnBrk="0" fontAlgn="base" hangingPunct="0">
              <a:spcBef>
                <a:spcPct val="0"/>
              </a:spcBef>
              <a:spcAft>
                <a:spcPct val="0"/>
              </a:spcAft>
              <a:defRPr/>
            </a:pPr>
            <a:r>
              <a:rPr lang="fr-FR" sz="2100" dirty="0" err="1">
                <a:solidFill>
                  <a:srgbClr val="0070C0"/>
                </a:solidFill>
                <a:latin typeface="Calibri" panose="020F0502020204030204"/>
              </a:rPr>
              <a:t>child-theme-configurator</a:t>
            </a:r>
            <a:r>
              <a:rPr lang="fr-FR" sz="2100" dirty="0">
                <a:solidFill>
                  <a:srgbClr val="0070C0"/>
                </a:solidFill>
                <a:latin typeface="Calibri" panose="020F0502020204030204"/>
              </a:rPr>
              <a:t>/</a:t>
            </a:r>
            <a:endParaRPr lang="fr-FR" sz="2100" dirty="0">
              <a:solidFill>
                <a:srgbClr val="0070C0"/>
              </a:solidFill>
              <a:latin typeface="Times New Roman" pitchFamily="18" charset="0"/>
              <a:ea typeface="Microsoft YaHei" pitchFamily="34" charset="-122"/>
            </a:endParaRPr>
          </a:p>
        </p:txBody>
      </p:sp>
      <p:pic>
        <p:nvPicPr>
          <p:cNvPr id="6" name="Image 5"/>
          <p:cNvPicPr>
            <a:picLocks noChangeAspect="1"/>
          </p:cNvPicPr>
          <p:nvPr/>
        </p:nvPicPr>
        <p:blipFill>
          <a:blip r:embed="rId3"/>
          <a:stretch>
            <a:fillRect/>
          </a:stretch>
        </p:blipFill>
        <p:spPr>
          <a:xfrm>
            <a:off x="7426712" y="3033255"/>
            <a:ext cx="1643292" cy="442974"/>
          </a:xfrm>
          <a:prstGeom prst="rect">
            <a:avLst/>
          </a:prstGeom>
        </p:spPr>
      </p:pic>
      <p:pic>
        <p:nvPicPr>
          <p:cNvPr id="7" name="Image 6">
            <a:extLst>
              <a:ext uri="{FF2B5EF4-FFF2-40B4-BE49-F238E27FC236}">
                <a16:creationId xmlns:a16="http://schemas.microsoft.com/office/drawing/2014/main" id="{1264F175-C498-4E3F-97DB-DF0E777BFDB5}"/>
              </a:ext>
            </a:extLst>
          </p:cNvPr>
          <p:cNvPicPr>
            <a:picLocks noChangeAspect="1"/>
          </p:cNvPicPr>
          <p:nvPr/>
        </p:nvPicPr>
        <p:blipFill>
          <a:blip r:embed="rId4"/>
          <a:stretch>
            <a:fillRect/>
          </a:stretch>
        </p:blipFill>
        <p:spPr>
          <a:xfrm>
            <a:off x="395980" y="2353902"/>
            <a:ext cx="6103682" cy="3331235"/>
          </a:xfrm>
          <a:prstGeom prst="rect">
            <a:avLst/>
          </a:prstGeom>
        </p:spPr>
      </p:pic>
    </p:spTree>
    <p:extLst>
      <p:ext uri="{BB962C8B-B14F-4D97-AF65-F5344CB8AC3E}">
        <p14:creationId xmlns:p14="http://schemas.microsoft.com/office/powerpoint/2010/main" val="26610881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A9A381BB-CEF7-4E50-80DC-9A0B97386B63}"/>
              </a:ext>
            </a:extLst>
          </p:cNvPr>
          <p:cNvSpPr>
            <a:spLocks noGrp="1"/>
          </p:cNvSpPr>
          <p:nvPr>
            <p:ph type="sldNum" sz="quarter" idx="12"/>
          </p:nvPr>
        </p:nvSpPr>
        <p:spPr/>
        <p:txBody>
          <a:bodyPr/>
          <a:lstStyle/>
          <a:p>
            <a:pPr>
              <a:defRPr/>
            </a:pPr>
            <a:fld id="{9B9963AD-68A0-4161-8A1A-A52483EEB60B}" type="slidenum">
              <a:rPr lang="fr-FR" altLang="fr-FR" smtClean="0"/>
              <a:pPr>
                <a:defRPr/>
              </a:pPr>
              <a:t>108</a:t>
            </a:fld>
            <a:endParaRPr lang="fr-FR" altLang="fr-FR"/>
          </a:p>
        </p:txBody>
      </p:sp>
      <p:pic>
        <p:nvPicPr>
          <p:cNvPr id="3" name="Image 2">
            <a:extLst>
              <a:ext uri="{FF2B5EF4-FFF2-40B4-BE49-F238E27FC236}">
                <a16:creationId xmlns:a16="http://schemas.microsoft.com/office/drawing/2014/main" id="{65FD8047-D626-44D6-BEC2-79DEA7F7B869}"/>
              </a:ext>
            </a:extLst>
          </p:cNvPr>
          <p:cNvPicPr>
            <a:picLocks noChangeAspect="1"/>
          </p:cNvPicPr>
          <p:nvPr/>
        </p:nvPicPr>
        <p:blipFill>
          <a:blip r:embed="rId2"/>
          <a:stretch>
            <a:fillRect/>
          </a:stretch>
        </p:blipFill>
        <p:spPr>
          <a:xfrm>
            <a:off x="2308492" y="1120883"/>
            <a:ext cx="6724672" cy="4971892"/>
          </a:xfrm>
          <a:prstGeom prst="rect">
            <a:avLst/>
          </a:prstGeom>
        </p:spPr>
      </p:pic>
      <p:pic>
        <p:nvPicPr>
          <p:cNvPr id="4" name="Image 3">
            <a:extLst>
              <a:ext uri="{FF2B5EF4-FFF2-40B4-BE49-F238E27FC236}">
                <a16:creationId xmlns:a16="http://schemas.microsoft.com/office/drawing/2014/main" id="{B918BBE5-8B1E-47A3-8975-3C34563FE63E}"/>
              </a:ext>
            </a:extLst>
          </p:cNvPr>
          <p:cNvPicPr>
            <a:picLocks noChangeAspect="1"/>
          </p:cNvPicPr>
          <p:nvPr/>
        </p:nvPicPr>
        <p:blipFill>
          <a:blip r:embed="rId3"/>
          <a:stretch>
            <a:fillRect/>
          </a:stretch>
        </p:blipFill>
        <p:spPr>
          <a:xfrm>
            <a:off x="9359020" y="4048954"/>
            <a:ext cx="2257740" cy="533474"/>
          </a:xfrm>
          <a:prstGeom prst="rect">
            <a:avLst/>
          </a:prstGeom>
        </p:spPr>
      </p:pic>
    </p:spTree>
    <p:extLst>
      <p:ext uri="{BB962C8B-B14F-4D97-AF65-F5344CB8AC3E}">
        <p14:creationId xmlns:p14="http://schemas.microsoft.com/office/powerpoint/2010/main" val="2314429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944D496-6481-45FC-8654-CC01D84BBB87}"/>
              </a:ext>
            </a:extLst>
          </p:cNvPr>
          <p:cNvSpPr>
            <a:spLocks noGrp="1"/>
          </p:cNvSpPr>
          <p:nvPr>
            <p:ph type="sldNum" sz="quarter" idx="12"/>
          </p:nvPr>
        </p:nvSpPr>
        <p:spPr/>
        <p:txBody>
          <a:bodyPr/>
          <a:lstStyle/>
          <a:p>
            <a:pPr>
              <a:defRPr/>
            </a:pPr>
            <a:fld id="{9B9963AD-68A0-4161-8A1A-A52483EEB60B}" type="slidenum">
              <a:rPr lang="fr-FR" altLang="fr-FR" smtClean="0"/>
              <a:pPr>
                <a:defRPr/>
              </a:pPr>
              <a:t>109</a:t>
            </a:fld>
            <a:endParaRPr lang="fr-FR" altLang="fr-FR"/>
          </a:p>
        </p:txBody>
      </p:sp>
      <p:sp>
        <p:nvSpPr>
          <p:cNvPr id="3" name="Rectangle 2">
            <a:extLst>
              <a:ext uri="{FF2B5EF4-FFF2-40B4-BE49-F238E27FC236}">
                <a16:creationId xmlns:a16="http://schemas.microsoft.com/office/drawing/2014/main" id="{C2D65625-9D45-4DE4-81C3-97C7DD1F1E26}"/>
              </a:ext>
            </a:extLst>
          </p:cNvPr>
          <p:cNvSpPr/>
          <p:nvPr/>
        </p:nvSpPr>
        <p:spPr>
          <a:xfrm>
            <a:off x="554460" y="1341495"/>
            <a:ext cx="1937056" cy="2031325"/>
          </a:xfrm>
          <a:prstGeom prst="rect">
            <a:avLst/>
          </a:prstGeom>
        </p:spPr>
        <p:txBody>
          <a:bodyPr wrap="square">
            <a:spAutoFit/>
          </a:bodyPr>
          <a:lstStyle/>
          <a:p>
            <a:pPr>
              <a:defRPr/>
            </a:pPr>
            <a:r>
              <a:rPr lang="fr-FR" dirty="0">
                <a:solidFill>
                  <a:srgbClr val="002060"/>
                </a:solidFill>
                <a:latin typeface="Roboto" panose="02000000000000000000" pitchFamily="2" charset="0"/>
                <a:ea typeface="Roboto" panose="02000000000000000000" pitchFamily="2" charset="0"/>
              </a:rPr>
              <a:t>Auparavant, </a:t>
            </a:r>
          </a:p>
          <a:p>
            <a:pPr>
              <a:defRPr/>
            </a:pPr>
            <a:r>
              <a:rPr lang="fr-FR" dirty="0">
                <a:solidFill>
                  <a:srgbClr val="002060"/>
                </a:solidFill>
                <a:latin typeface="Roboto" panose="02000000000000000000" pitchFamily="2" charset="0"/>
                <a:ea typeface="Roboto" panose="02000000000000000000" pitchFamily="2" charset="0"/>
              </a:rPr>
              <a:t>Il faut </a:t>
            </a:r>
            <a:r>
              <a:rPr lang="fr-FR" dirty="0" err="1">
                <a:solidFill>
                  <a:srgbClr val="002060"/>
                </a:solidFill>
                <a:latin typeface="Roboto" panose="02000000000000000000" pitchFamily="2" charset="0"/>
                <a:ea typeface="Roboto" panose="02000000000000000000" pitchFamily="2" charset="0"/>
              </a:rPr>
              <a:t>téléverser</a:t>
            </a:r>
            <a:endParaRPr lang="fr-FR" dirty="0">
              <a:solidFill>
                <a:srgbClr val="002060"/>
              </a:solidFill>
              <a:latin typeface="Roboto" panose="02000000000000000000" pitchFamily="2" charset="0"/>
              <a:ea typeface="Roboto" panose="02000000000000000000" pitchFamily="2" charset="0"/>
            </a:endParaRPr>
          </a:p>
          <a:p>
            <a:pPr>
              <a:defRPr/>
            </a:pPr>
            <a:r>
              <a:rPr lang="fr-FR" dirty="0">
                <a:solidFill>
                  <a:srgbClr val="002060"/>
                </a:solidFill>
                <a:latin typeface="Roboto" panose="02000000000000000000" pitchFamily="2" charset="0"/>
                <a:ea typeface="Roboto" panose="02000000000000000000" pitchFamily="2" charset="0"/>
              </a:rPr>
              <a:t>le fichier </a:t>
            </a:r>
          </a:p>
          <a:p>
            <a:pPr>
              <a:defRPr/>
            </a:pPr>
            <a:r>
              <a:rPr lang="fr-FR" dirty="0">
                <a:solidFill>
                  <a:srgbClr val="002060"/>
                </a:solidFill>
                <a:latin typeface="Roboto" panose="02000000000000000000" pitchFamily="2" charset="0"/>
                <a:ea typeface="Roboto" panose="02000000000000000000" pitchFamily="2" charset="0"/>
              </a:rPr>
              <a:t>décompressé</a:t>
            </a:r>
          </a:p>
          <a:p>
            <a:pPr>
              <a:defRPr/>
            </a:pPr>
            <a:r>
              <a:rPr lang="fr-FR" dirty="0">
                <a:solidFill>
                  <a:srgbClr val="002060"/>
                </a:solidFill>
                <a:latin typeface="Roboto" panose="02000000000000000000" pitchFamily="2" charset="0"/>
                <a:ea typeface="Roboto" panose="02000000000000000000" pitchFamily="2" charset="0"/>
              </a:rPr>
              <a:t>dans : </a:t>
            </a:r>
          </a:p>
          <a:p>
            <a:pPr>
              <a:defRPr/>
            </a:pPr>
            <a:endParaRPr lang="fr-FR" dirty="0">
              <a:solidFill>
                <a:prstClr val="black"/>
              </a:solidFill>
              <a:latin typeface="Calibri" panose="020F0502020204030204"/>
            </a:endParaRPr>
          </a:p>
        </p:txBody>
      </p:sp>
      <p:pic>
        <p:nvPicPr>
          <p:cNvPr id="4" name="Image 3">
            <a:extLst>
              <a:ext uri="{FF2B5EF4-FFF2-40B4-BE49-F238E27FC236}">
                <a16:creationId xmlns:a16="http://schemas.microsoft.com/office/drawing/2014/main" id="{13DABF6B-FB23-43D1-B8E3-0960933BA851}"/>
              </a:ext>
            </a:extLst>
          </p:cNvPr>
          <p:cNvPicPr>
            <a:picLocks noChangeAspect="1"/>
          </p:cNvPicPr>
          <p:nvPr/>
        </p:nvPicPr>
        <p:blipFill>
          <a:blip r:embed="rId2"/>
          <a:stretch>
            <a:fillRect/>
          </a:stretch>
        </p:blipFill>
        <p:spPr>
          <a:xfrm>
            <a:off x="3637474" y="1481674"/>
            <a:ext cx="1959764" cy="1619476"/>
          </a:xfrm>
          <a:prstGeom prst="rect">
            <a:avLst/>
          </a:prstGeom>
        </p:spPr>
      </p:pic>
      <p:cxnSp>
        <p:nvCxnSpPr>
          <p:cNvPr id="5" name="Connecteur droit avec flèche 4">
            <a:extLst>
              <a:ext uri="{FF2B5EF4-FFF2-40B4-BE49-F238E27FC236}">
                <a16:creationId xmlns:a16="http://schemas.microsoft.com/office/drawing/2014/main" id="{CB688882-2523-474A-B034-34057C7C7D07}"/>
              </a:ext>
            </a:extLst>
          </p:cNvPr>
          <p:cNvCxnSpPr/>
          <p:nvPr/>
        </p:nvCxnSpPr>
        <p:spPr>
          <a:xfrm>
            <a:off x="2253146" y="2051707"/>
            <a:ext cx="1905116" cy="6709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Ellipse 5">
            <a:extLst>
              <a:ext uri="{FF2B5EF4-FFF2-40B4-BE49-F238E27FC236}">
                <a16:creationId xmlns:a16="http://schemas.microsoft.com/office/drawing/2014/main" id="{395E0843-2060-4F6C-874D-5614213A6BA2}"/>
              </a:ext>
            </a:extLst>
          </p:cNvPr>
          <p:cNvSpPr/>
          <p:nvPr/>
        </p:nvSpPr>
        <p:spPr>
          <a:xfrm>
            <a:off x="4158263" y="2581193"/>
            <a:ext cx="966651" cy="2481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solidFill>
                <a:prstClr val="white"/>
              </a:solidFill>
              <a:latin typeface="Calibri" panose="020F0502020204030204"/>
            </a:endParaRPr>
          </a:p>
        </p:txBody>
      </p:sp>
      <p:pic>
        <p:nvPicPr>
          <p:cNvPr id="7" name="Image 6">
            <a:extLst>
              <a:ext uri="{FF2B5EF4-FFF2-40B4-BE49-F238E27FC236}">
                <a16:creationId xmlns:a16="http://schemas.microsoft.com/office/drawing/2014/main" id="{9AD6AB69-2EDF-4F2E-A015-A0BFAD1E226A}"/>
              </a:ext>
            </a:extLst>
          </p:cNvPr>
          <p:cNvPicPr>
            <a:picLocks noChangeAspect="1"/>
          </p:cNvPicPr>
          <p:nvPr/>
        </p:nvPicPr>
        <p:blipFill>
          <a:blip r:embed="rId3"/>
          <a:stretch>
            <a:fillRect/>
          </a:stretch>
        </p:blipFill>
        <p:spPr>
          <a:xfrm>
            <a:off x="3422073" y="3398967"/>
            <a:ext cx="7439891" cy="2430808"/>
          </a:xfrm>
          <a:prstGeom prst="rect">
            <a:avLst/>
          </a:prstGeom>
        </p:spPr>
      </p:pic>
      <p:sp>
        <p:nvSpPr>
          <p:cNvPr id="8" name="Rectangle 7">
            <a:extLst>
              <a:ext uri="{FF2B5EF4-FFF2-40B4-BE49-F238E27FC236}">
                <a16:creationId xmlns:a16="http://schemas.microsoft.com/office/drawing/2014/main" id="{0CDFA3E8-F460-4616-8B9E-1D8C907602B9}"/>
              </a:ext>
            </a:extLst>
          </p:cNvPr>
          <p:cNvSpPr/>
          <p:nvPr/>
        </p:nvSpPr>
        <p:spPr>
          <a:xfrm>
            <a:off x="586302" y="3429000"/>
            <a:ext cx="1937056" cy="2031325"/>
          </a:xfrm>
          <a:prstGeom prst="rect">
            <a:avLst/>
          </a:prstGeom>
        </p:spPr>
        <p:txBody>
          <a:bodyPr wrap="square">
            <a:spAutoFit/>
          </a:bodyPr>
          <a:lstStyle/>
          <a:p>
            <a:pPr>
              <a:defRPr/>
            </a:pPr>
            <a:r>
              <a:rPr lang="fr-FR" dirty="0">
                <a:solidFill>
                  <a:srgbClr val="002060"/>
                </a:solidFill>
                <a:latin typeface="Roboto" panose="02000000000000000000" pitchFamily="2" charset="0"/>
                <a:ea typeface="Roboto" panose="02000000000000000000" pitchFamily="2" charset="0"/>
              </a:rPr>
              <a:t>Ou directement </a:t>
            </a:r>
          </a:p>
          <a:p>
            <a:pPr>
              <a:defRPr/>
            </a:pPr>
            <a:r>
              <a:rPr lang="fr-FR" dirty="0">
                <a:solidFill>
                  <a:srgbClr val="002060"/>
                </a:solidFill>
                <a:latin typeface="Roboto" panose="02000000000000000000" pitchFamily="2" charset="0"/>
                <a:ea typeface="Roboto" panose="02000000000000000000" pitchFamily="2" charset="0"/>
              </a:rPr>
              <a:t>Dans extensions</a:t>
            </a:r>
          </a:p>
          <a:p>
            <a:pPr>
              <a:defRPr/>
            </a:pPr>
            <a:r>
              <a:rPr lang="fr-FR" dirty="0">
                <a:solidFill>
                  <a:srgbClr val="002060"/>
                </a:solidFill>
                <a:latin typeface="Roboto" panose="02000000000000000000" pitchFamily="2" charset="0"/>
                <a:ea typeface="Roboto" panose="02000000000000000000" pitchFamily="2" charset="0"/>
              </a:rPr>
              <a:t>Téléverser directement le fichier compressé,</a:t>
            </a:r>
          </a:p>
          <a:p>
            <a:pPr>
              <a:defRPr/>
            </a:pPr>
            <a:endParaRPr lang="fr-FR" dirty="0">
              <a:solidFill>
                <a:prstClr val="black"/>
              </a:solidFill>
              <a:latin typeface="Calibri" panose="020F0502020204030204"/>
            </a:endParaRPr>
          </a:p>
        </p:txBody>
      </p:sp>
    </p:spTree>
    <p:extLst>
      <p:ext uri="{BB962C8B-B14F-4D97-AF65-F5344CB8AC3E}">
        <p14:creationId xmlns:p14="http://schemas.microsoft.com/office/powerpoint/2010/main" val="337905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703513" y="1268760"/>
            <a:ext cx="8679385" cy="1631216"/>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FTP veut dire File Transfert Protocole, c’est un protocole de transfert de fichiers. C’est grâce à lui que l’on va accéder à nos fichiers</a:t>
            </a:r>
          </a:p>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 WordPress installés chez notre hébergeur.</a:t>
            </a:r>
          </a:p>
          <a:p>
            <a:pPr algn="ctr" defTabSz="449263" eaLnBrk="0" fontAlgn="base" hangingPunct="0">
              <a:spcBef>
                <a:spcPct val="0"/>
              </a:spcBef>
              <a:spcAft>
                <a:spcPct val="0"/>
              </a:spcAft>
              <a:defRPr/>
            </a:pPr>
            <a:endParaRPr lang="fr-FR" sz="2000" dirty="0">
              <a:solidFill>
                <a:srgbClr val="2D2DB9"/>
              </a:solidFill>
              <a:latin typeface="Times New Roman" pitchFamily="18" charset="0"/>
              <a:ea typeface="Microsoft YaHei" pitchFamily="34" charset="-122"/>
            </a:endParaRPr>
          </a:p>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Filezilla est un logiciel qui permet l’utilisation du protocole FTP</a:t>
            </a:r>
          </a:p>
        </p:txBody>
      </p:sp>
      <p:sp>
        <p:nvSpPr>
          <p:cNvPr id="9" name="ZoneTexte 8"/>
          <p:cNvSpPr txBox="1"/>
          <p:nvPr/>
        </p:nvSpPr>
        <p:spPr>
          <a:xfrm>
            <a:off x="1703513" y="3212976"/>
            <a:ext cx="8679385" cy="707886"/>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Nous allons paramétrer Filezilla pour que les fichiers s’ouvrent par défaut avec l’éditeur de votre choix (Visual Studio Code).</a:t>
            </a:r>
          </a:p>
        </p:txBody>
      </p:sp>
      <p:pic>
        <p:nvPicPr>
          <p:cNvPr id="94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8500" y="4077072"/>
            <a:ext cx="8007825" cy="2085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2118816"/>
            <a:ext cx="9906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867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1000"/>
                                        <p:tgtEl>
                                          <p:spTgt spid="8">
                                            <p:txEl>
                                              <p:pRg st="3" end="3"/>
                                            </p:txEl>
                                          </p:spTgt>
                                        </p:tgtEl>
                                      </p:cBhvr>
                                    </p:animEffect>
                                    <p:anim calcmode="lin" valueType="num">
                                      <p:cBhvr>
                                        <p:cTn id="22"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110</a:t>
            </a:fld>
            <a:endParaRPr lang="fr-FR" altLang="fr-F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3152" y="1890866"/>
            <a:ext cx="6949441" cy="2755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448060" y="2272933"/>
            <a:ext cx="1794081" cy="646331"/>
          </a:xfrm>
          <a:prstGeom prst="rect">
            <a:avLst/>
          </a:prstGeom>
        </p:spPr>
        <p:txBody>
          <a:bodyPr wrap="none">
            <a:spAutoFit/>
          </a:bodyPr>
          <a:lstStyle/>
          <a:p>
            <a:pPr>
              <a:defRPr/>
            </a:pPr>
            <a:r>
              <a:rPr lang="fr-FR" dirty="0">
                <a:solidFill>
                  <a:srgbClr val="002060"/>
                </a:solidFill>
                <a:latin typeface="Roboto" panose="02000000000000000000" pitchFamily="2" charset="0"/>
                <a:ea typeface="Roboto" panose="02000000000000000000" pitchFamily="2" charset="0"/>
              </a:rPr>
              <a:t>Activation </a:t>
            </a:r>
          </a:p>
          <a:p>
            <a:pPr>
              <a:defRPr/>
            </a:pPr>
            <a:r>
              <a:rPr lang="fr-FR" dirty="0">
                <a:solidFill>
                  <a:srgbClr val="002060"/>
                </a:solidFill>
                <a:latin typeface="Roboto" panose="02000000000000000000" pitchFamily="2" charset="0"/>
                <a:ea typeface="Roboto" panose="02000000000000000000" pitchFamily="2" charset="0"/>
              </a:rPr>
              <a:t>de l’extension</a:t>
            </a:r>
            <a:endParaRPr lang="fr-FR" dirty="0">
              <a:solidFill>
                <a:srgbClr val="002060"/>
              </a:solidFill>
              <a:latin typeface="Calibri" panose="020F0502020204030204"/>
            </a:endParaRPr>
          </a:p>
        </p:txBody>
      </p:sp>
      <p:cxnSp>
        <p:nvCxnSpPr>
          <p:cNvPr id="5" name="Connecteur droit avec flèche 4"/>
          <p:cNvCxnSpPr/>
          <p:nvPr/>
        </p:nvCxnSpPr>
        <p:spPr>
          <a:xfrm>
            <a:off x="2603072" y="3169524"/>
            <a:ext cx="1998617" cy="4180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7137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111</a:t>
            </a:fld>
            <a:endParaRPr lang="fr-FR" altLang="fr-F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412777"/>
            <a:ext cx="8568952" cy="4435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07170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112</a:t>
            </a:fld>
            <a:endParaRPr lang="fr-FR" altLang="fr-F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736" y="1268760"/>
            <a:ext cx="9096264" cy="3417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36" y="4797152"/>
            <a:ext cx="9096264"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03512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113</a:t>
            </a:fld>
            <a:endParaRPr lang="fr-FR" altLang="fr-F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5" y="1340768"/>
            <a:ext cx="8604449" cy="447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64589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114</a:t>
            </a:fld>
            <a:endParaRPr lang="fr-FR" altLang="fr-F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1917" y="1736813"/>
            <a:ext cx="8033407" cy="41171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28569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115</a:t>
            </a:fld>
            <a:endParaRPr lang="fr-FR" altLang="fr-FR"/>
          </a:p>
        </p:txBody>
      </p:sp>
      <p:pic>
        <p:nvPicPr>
          <p:cNvPr id="3" name="Image 2"/>
          <p:cNvPicPr>
            <a:picLocks noChangeAspect="1"/>
          </p:cNvPicPr>
          <p:nvPr/>
        </p:nvPicPr>
        <p:blipFill>
          <a:blip r:embed="rId2"/>
          <a:stretch>
            <a:fillRect/>
          </a:stretch>
        </p:blipFill>
        <p:spPr>
          <a:xfrm>
            <a:off x="1498169" y="1700809"/>
            <a:ext cx="6499579" cy="2297435"/>
          </a:xfrm>
          <a:prstGeom prst="rect">
            <a:avLst/>
          </a:prstGeom>
        </p:spPr>
      </p:pic>
      <p:pic>
        <p:nvPicPr>
          <p:cNvPr id="4" name="Image 3"/>
          <p:cNvPicPr>
            <a:picLocks noChangeAspect="1"/>
          </p:cNvPicPr>
          <p:nvPr/>
        </p:nvPicPr>
        <p:blipFill>
          <a:blip r:embed="rId3"/>
          <a:stretch>
            <a:fillRect/>
          </a:stretch>
        </p:blipFill>
        <p:spPr>
          <a:xfrm>
            <a:off x="6443462" y="2200313"/>
            <a:ext cx="4180057" cy="3406916"/>
          </a:xfrm>
          <a:prstGeom prst="rect">
            <a:avLst/>
          </a:prstGeom>
        </p:spPr>
      </p:pic>
    </p:spTree>
    <p:extLst>
      <p:ext uri="{BB962C8B-B14F-4D97-AF65-F5344CB8AC3E}">
        <p14:creationId xmlns:p14="http://schemas.microsoft.com/office/powerpoint/2010/main" val="40990284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116</a:t>
            </a:fld>
            <a:endParaRPr lang="fr-FR" altLang="fr-FR"/>
          </a:p>
        </p:txBody>
      </p:sp>
      <p:pic>
        <p:nvPicPr>
          <p:cNvPr id="3" name="Image 2"/>
          <p:cNvPicPr>
            <a:picLocks noChangeAspect="1"/>
          </p:cNvPicPr>
          <p:nvPr/>
        </p:nvPicPr>
        <p:blipFill>
          <a:blip r:embed="rId2"/>
          <a:stretch>
            <a:fillRect/>
          </a:stretch>
        </p:blipFill>
        <p:spPr>
          <a:xfrm>
            <a:off x="1634411" y="1860817"/>
            <a:ext cx="3863829" cy="3448859"/>
          </a:xfrm>
          <a:prstGeom prst="rect">
            <a:avLst/>
          </a:prstGeom>
        </p:spPr>
      </p:pic>
      <p:pic>
        <p:nvPicPr>
          <p:cNvPr id="4" name="Image 3"/>
          <p:cNvPicPr>
            <a:picLocks noChangeAspect="1"/>
          </p:cNvPicPr>
          <p:nvPr/>
        </p:nvPicPr>
        <p:blipFill>
          <a:blip r:embed="rId3"/>
          <a:stretch>
            <a:fillRect/>
          </a:stretch>
        </p:blipFill>
        <p:spPr>
          <a:xfrm>
            <a:off x="6176889" y="2474442"/>
            <a:ext cx="3580832" cy="2532783"/>
          </a:xfrm>
          <a:prstGeom prst="rect">
            <a:avLst/>
          </a:prstGeom>
        </p:spPr>
      </p:pic>
    </p:spTree>
    <p:extLst>
      <p:ext uri="{BB962C8B-B14F-4D97-AF65-F5344CB8AC3E}">
        <p14:creationId xmlns:p14="http://schemas.microsoft.com/office/powerpoint/2010/main" val="18866795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117</a:t>
            </a:fld>
            <a:endParaRPr lang="fr-FR" altLang="fr-FR"/>
          </a:p>
        </p:txBody>
      </p:sp>
      <p:sp>
        <p:nvSpPr>
          <p:cNvPr id="3" name="Rectangle 2"/>
          <p:cNvSpPr/>
          <p:nvPr/>
        </p:nvSpPr>
        <p:spPr>
          <a:xfrm>
            <a:off x="3620165" y="1219591"/>
            <a:ext cx="4616135" cy="369332"/>
          </a:xfrm>
          <a:prstGeom prst="rect">
            <a:avLst/>
          </a:prstGeom>
        </p:spPr>
        <p:txBody>
          <a:bodyPr wrap="none">
            <a:spAutoFit/>
          </a:bodyPr>
          <a:lstStyle/>
          <a:p>
            <a:pPr>
              <a:defRPr/>
            </a:pPr>
            <a:r>
              <a:rPr lang="fr-FR" dirty="0">
                <a:solidFill>
                  <a:srgbClr val="002060"/>
                </a:solidFill>
                <a:latin typeface="Roboto" panose="02000000000000000000" pitchFamily="2" charset="0"/>
                <a:ea typeface="Roboto" panose="02000000000000000000" pitchFamily="2" charset="0"/>
              </a:rPr>
              <a:t>Retournez dans outil  :  Thème enfant</a:t>
            </a:r>
            <a:endParaRPr lang="fr-FR" dirty="0">
              <a:solidFill>
                <a:srgbClr val="002060"/>
              </a:solidFill>
              <a:latin typeface="Calibri" panose="020F0502020204030204"/>
            </a:endParaRPr>
          </a:p>
        </p:txBody>
      </p:sp>
      <p:pic>
        <p:nvPicPr>
          <p:cNvPr id="4" name="Image 3"/>
          <p:cNvPicPr>
            <a:picLocks noChangeAspect="1"/>
          </p:cNvPicPr>
          <p:nvPr/>
        </p:nvPicPr>
        <p:blipFill>
          <a:blip r:embed="rId2"/>
          <a:stretch>
            <a:fillRect/>
          </a:stretch>
        </p:blipFill>
        <p:spPr>
          <a:xfrm>
            <a:off x="1756207" y="1588924"/>
            <a:ext cx="8325957" cy="3726435"/>
          </a:xfrm>
          <a:prstGeom prst="rect">
            <a:avLst/>
          </a:prstGeom>
        </p:spPr>
      </p:pic>
      <p:sp>
        <p:nvSpPr>
          <p:cNvPr id="5" name="Rectangle 4"/>
          <p:cNvSpPr/>
          <p:nvPr/>
        </p:nvSpPr>
        <p:spPr>
          <a:xfrm>
            <a:off x="1524000" y="5500024"/>
            <a:ext cx="9144000" cy="369332"/>
          </a:xfrm>
          <a:prstGeom prst="rect">
            <a:avLst/>
          </a:prstGeom>
        </p:spPr>
        <p:txBody>
          <a:bodyPr wrap="square">
            <a:spAutoFit/>
          </a:bodyPr>
          <a:lstStyle/>
          <a:p>
            <a:pPr algn="ctr">
              <a:defRPr/>
            </a:pPr>
            <a:r>
              <a:rPr lang="fr-FR" dirty="0">
                <a:solidFill>
                  <a:srgbClr val="002060"/>
                </a:solidFill>
                <a:latin typeface="Roboto" panose="02000000000000000000" pitchFamily="2" charset="0"/>
                <a:ea typeface="Roboto" panose="02000000000000000000" pitchFamily="2" charset="0"/>
              </a:rPr>
              <a:t>Votre thème enfant a bien été créer…</a:t>
            </a:r>
            <a:endParaRPr lang="fr-FR" dirty="0">
              <a:solidFill>
                <a:srgbClr val="002060"/>
              </a:solidFill>
              <a:latin typeface="Calibri" panose="020F0502020204030204"/>
            </a:endParaRPr>
          </a:p>
        </p:txBody>
      </p:sp>
    </p:spTree>
    <p:extLst>
      <p:ext uri="{BB962C8B-B14F-4D97-AF65-F5344CB8AC3E}">
        <p14:creationId xmlns:p14="http://schemas.microsoft.com/office/powerpoint/2010/main" val="18103065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118</a:t>
            </a:fld>
            <a:endParaRPr lang="fr-FR" altLang="fr-FR"/>
          </a:p>
        </p:txBody>
      </p:sp>
      <p:pic>
        <p:nvPicPr>
          <p:cNvPr id="3" name="Image 2"/>
          <p:cNvPicPr>
            <a:picLocks noChangeAspect="1"/>
          </p:cNvPicPr>
          <p:nvPr/>
        </p:nvPicPr>
        <p:blipFill>
          <a:blip r:embed="rId2"/>
          <a:stretch>
            <a:fillRect/>
          </a:stretch>
        </p:blipFill>
        <p:spPr>
          <a:xfrm>
            <a:off x="1773234" y="1280160"/>
            <a:ext cx="8845673" cy="3661008"/>
          </a:xfrm>
          <a:prstGeom prst="rect">
            <a:avLst/>
          </a:prstGeom>
        </p:spPr>
      </p:pic>
      <p:sp>
        <p:nvSpPr>
          <p:cNvPr id="5" name="Rectangle 4"/>
          <p:cNvSpPr/>
          <p:nvPr/>
        </p:nvSpPr>
        <p:spPr>
          <a:xfrm>
            <a:off x="2015550" y="5187094"/>
            <a:ext cx="8023800" cy="923330"/>
          </a:xfrm>
          <a:prstGeom prst="rect">
            <a:avLst/>
          </a:prstGeom>
        </p:spPr>
        <p:txBody>
          <a:bodyPr wrap="none">
            <a:spAutoFit/>
          </a:bodyPr>
          <a:lstStyle/>
          <a:p>
            <a:pPr lvl="0" algn="ctr">
              <a:defRPr/>
            </a:pPr>
            <a:r>
              <a:rPr lang="fr-FR" dirty="0">
                <a:solidFill>
                  <a:srgbClr val="002060"/>
                </a:solidFill>
                <a:latin typeface="Roboto" panose="02000000000000000000" pitchFamily="2" charset="0"/>
              </a:rPr>
              <a:t>En fonction des cas, de votre besoin, </a:t>
            </a:r>
          </a:p>
          <a:p>
            <a:pPr lvl="0" algn="ctr">
              <a:defRPr/>
            </a:pPr>
            <a:r>
              <a:rPr lang="fr-FR" dirty="0">
                <a:solidFill>
                  <a:srgbClr val="002060"/>
                </a:solidFill>
                <a:latin typeface="Roboto" panose="02000000000000000000" pitchFamily="2" charset="0"/>
              </a:rPr>
              <a:t>vous pouvez récupérer les fichiers de base de votre thème parent </a:t>
            </a:r>
          </a:p>
          <a:p>
            <a:pPr lvl="0" algn="ctr">
              <a:defRPr/>
            </a:pPr>
            <a:r>
              <a:rPr lang="fr-FR" dirty="0">
                <a:solidFill>
                  <a:srgbClr val="002060"/>
                </a:solidFill>
                <a:latin typeface="Roboto" panose="02000000000000000000" pitchFamily="2" charset="0"/>
              </a:rPr>
              <a:t>pour les passer sur votre thème enfant mais c’est un autre travail…</a:t>
            </a:r>
            <a:endParaRPr lang="fr-FR" dirty="0">
              <a:solidFill>
                <a:srgbClr val="002060"/>
              </a:solidFill>
            </a:endParaRPr>
          </a:p>
        </p:txBody>
      </p:sp>
    </p:spTree>
    <p:extLst>
      <p:ext uri="{BB962C8B-B14F-4D97-AF65-F5344CB8AC3E}">
        <p14:creationId xmlns:p14="http://schemas.microsoft.com/office/powerpoint/2010/main" val="29512671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EA64A7A-885D-498A-A967-D5E237673B12}"/>
              </a:ext>
            </a:extLst>
          </p:cNvPr>
          <p:cNvPicPr>
            <a:picLocks noChangeAspect="1"/>
          </p:cNvPicPr>
          <p:nvPr/>
        </p:nvPicPr>
        <p:blipFill>
          <a:blip r:embed="rId2"/>
          <a:stretch>
            <a:fillRect/>
          </a:stretch>
        </p:blipFill>
        <p:spPr>
          <a:xfrm>
            <a:off x="1701306" y="1070025"/>
            <a:ext cx="8280894" cy="5286327"/>
          </a:xfrm>
          <a:prstGeom prst="rect">
            <a:avLst/>
          </a:prstGeom>
        </p:spPr>
      </p:pic>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119</a:t>
            </a:fld>
            <a:endParaRPr lang="fr-FR" altLang="fr-FR"/>
          </a:p>
        </p:txBody>
      </p:sp>
      <p:sp>
        <p:nvSpPr>
          <p:cNvPr id="4" name="Rectangle à coins arrondis 3"/>
          <p:cNvSpPr/>
          <p:nvPr/>
        </p:nvSpPr>
        <p:spPr>
          <a:xfrm>
            <a:off x="4841966" y="2699112"/>
            <a:ext cx="3414274" cy="20281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solidFill>
                <a:prstClr val="white"/>
              </a:solidFill>
              <a:latin typeface="Calibri" panose="020F0502020204030204"/>
            </a:endParaRPr>
          </a:p>
        </p:txBody>
      </p:sp>
    </p:spTree>
    <p:extLst>
      <p:ext uri="{BB962C8B-B14F-4D97-AF65-F5344CB8AC3E}">
        <p14:creationId xmlns:p14="http://schemas.microsoft.com/office/powerpoint/2010/main" val="2249156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505112" y="5733256"/>
            <a:ext cx="8679385"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Indiquez le chemin  </a:t>
            </a:r>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3940" y="1268760"/>
            <a:ext cx="6791449" cy="437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Connecteur droit avec flèche 3"/>
          <p:cNvCxnSpPr/>
          <p:nvPr/>
        </p:nvCxnSpPr>
        <p:spPr bwMode="auto">
          <a:xfrm flipV="1">
            <a:off x="6672064" y="2564904"/>
            <a:ext cx="871736" cy="3168352"/>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5178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21D50ECF-D2BB-42D3-BBA2-B7867B4234C2}"/>
              </a:ext>
            </a:extLst>
          </p:cNvPr>
          <p:cNvPicPr>
            <a:picLocks noChangeAspect="1"/>
          </p:cNvPicPr>
          <p:nvPr/>
        </p:nvPicPr>
        <p:blipFill>
          <a:blip r:embed="rId2"/>
          <a:stretch>
            <a:fillRect/>
          </a:stretch>
        </p:blipFill>
        <p:spPr>
          <a:xfrm>
            <a:off x="1704110" y="954851"/>
            <a:ext cx="9157855" cy="4651523"/>
          </a:xfrm>
          <a:prstGeom prst="rect">
            <a:avLst/>
          </a:prstGeom>
        </p:spPr>
      </p:pic>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120</a:t>
            </a:fld>
            <a:endParaRPr lang="fr-FR" altLang="fr-FR"/>
          </a:p>
        </p:txBody>
      </p:sp>
      <p:sp>
        <p:nvSpPr>
          <p:cNvPr id="3" name="Rectangle 2"/>
          <p:cNvSpPr/>
          <p:nvPr/>
        </p:nvSpPr>
        <p:spPr>
          <a:xfrm>
            <a:off x="4466657" y="5749481"/>
            <a:ext cx="7494359" cy="369332"/>
          </a:xfrm>
          <a:prstGeom prst="rect">
            <a:avLst/>
          </a:prstGeom>
        </p:spPr>
        <p:txBody>
          <a:bodyPr wrap="none">
            <a:spAutoFit/>
          </a:bodyPr>
          <a:lstStyle/>
          <a:p>
            <a:pPr>
              <a:defRPr/>
            </a:pPr>
            <a:r>
              <a:rPr lang="fr-FR" dirty="0" err="1">
                <a:solidFill>
                  <a:srgbClr val="002060"/>
                </a:solidFill>
                <a:latin typeface="Roboto" panose="02000000000000000000" pitchFamily="2" charset="0"/>
                <a:ea typeface="Roboto" panose="02000000000000000000" pitchFamily="2" charset="0"/>
              </a:rPr>
              <a:t>Screenshop</a:t>
            </a:r>
            <a:r>
              <a:rPr lang="fr-FR" dirty="0">
                <a:solidFill>
                  <a:srgbClr val="002060"/>
                </a:solidFill>
                <a:latin typeface="Roboto" panose="02000000000000000000" pitchFamily="2" charset="0"/>
                <a:ea typeface="Roboto" panose="02000000000000000000" pitchFamily="2" charset="0"/>
              </a:rPr>
              <a:t> modifié, thème enfant réalisé avec </a:t>
            </a:r>
            <a:r>
              <a:rPr lang="fr-FR" dirty="0" err="1">
                <a:solidFill>
                  <a:srgbClr val="002060"/>
                </a:solidFill>
                <a:latin typeface="Roboto" panose="02000000000000000000" pitchFamily="2" charset="0"/>
                <a:ea typeface="Roboto" panose="02000000000000000000" pitchFamily="2" charset="0"/>
              </a:rPr>
              <a:t>chid-theme-configurator</a:t>
            </a:r>
            <a:endParaRPr lang="fr-FR" dirty="0">
              <a:solidFill>
                <a:srgbClr val="002060"/>
              </a:solidFill>
              <a:latin typeface="Calibri" panose="020F0502020204030204"/>
            </a:endParaRPr>
          </a:p>
        </p:txBody>
      </p:sp>
      <p:cxnSp>
        <p:nvCxnSpPr>
          <p:cNvPr id="5" name="Connecteur droit avec flèche 4"/>
          <p:cNvCxnSpPr/>
          <p:nvPr/>
        </p:nvCxnSpPr>
        <p:spPr>
          <a:xfrm flipV="1">
            <a:off x="7519852" y="3422470"/>
            <a:ext cx="927463" cy="19463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258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121</a:t>
            </a:fld>
            <a:endParaRPr lang="fr-FR" altLang="fr-FR"/>
          </a:p>
        </p:txBody>
      </p:sp>
      <p:sp>
        <p:nvSpPr>
          <p:cNvPr id="3" name="Rectangle 2"/>
          <p:cNvSpPr/>
          <p:nvPr/>
        </p:nvSpPr>
        <p:spPr>
          <a:xfrm>
            <a:off x="1778302" y="1311032"/>
            <a:ext cx="8015977" cy="4247317"/>
          </a:xfrm>
          <a:prstGeom prst="rect">
            <a:avLst/>
          </a:prstGeom>
        </p:spPr>
        <p:txBody>
          <a:bodyPr wrap="none">
            <a:spAutoFit/>
          </a:bodyPr>
          <a:lstStyle/>
          <a:p>
            <a:pPr>
              <a:defRPr/>
            </a:pPr>
            <a:r>
              <a:rPr lang="fr-FR" dirty="0">
                <a:solidFill>
                  <a:srgbClr val="002060"/>
                </a:solidFill>
                <a:latin typeface="Roboto" panose="02000000000000000000" pitchFamily="2" charset="0"/>
                <a:ea typeface="Roboto" panose="02000000000000000000" pitchFamily="2" charset="0"/>
              </a:rPr>
              <a:t>Vous pouvez supprimer les autres thèmes enfants …</a:t>
            </a:r>
          </a:p>
          <a:p>
            <a:pPr>
              <a:defRPr/>
            </a:pPr>
            <a:endParaRPr lang="fr-FR" dirty="0">
              <a:solidFill>
                <a:srgbClr val="002060"/>
              </a:solidFill>
              <a:latin typeface="Roboto" panose="02000000000000000000" pitchFamily="2" charset="0"/>
              <a:ea typeface="Roboto" panose="02000000000000000000" pitchFamily="2" charset="0"/>
            </a:endParaRPr>
          </a:p>
          <a:p>
            <a:pPr>
              <a:defRPr/>
            </a:pPr>
            <a:r>
              <a:rPr lang="fr-FR" dirty="0">
                <a:solidFill>
                  <a:srgbClr val="002060"/>
                </a:solidFill>
                <a:latin typeface="Roboto" panose="02000000000000000000" pitchFamily="2" charset="0"/>
                <a:ea typeface="Roboto" panose="02000000000000000000" pitchFamily="2" charset="0"/>
              </a:rPr>
              <a:t>Pour valider et comprendre l’intérêt du thème enfant : </a:t>
            </a:r>
          </a:p>
          <a:p>
            <a:pPr>
              <a:defRPr/>
            </a:pPr>
            <a:endParaRPr lang="fr-FR" dirty="0">
              <a:solidFill>
                <a:srgbClr val="002060"/>
              </a:solidFill>
              <a:latin typeface="Roboto" panose="02000000000000000000" pitchFamily="2" charset="0"/>
              <a:ea typeface="Roboto" panose="02000000000000000000" pitchFamily="2" charset="0"/>
            </a:endParaRPr>
          </a:p>
          <a:p>
            <a:pPr>
              <a:defRPr/>
            </a:pPr>
            <a:r>
              <a:rPr lang="fr-FR" dirty="0">
                <a:solidFill>
                  <a:srgbClr val="002060"/>
                </a:solidFill>
                <a:latin typeface="Roboto" panose="02000000000000000000" pitchFamily="2" charset="0"/>
                <a:ea typeface="Roboto" panose="02000000000000000000" pitchFamily="2" charset="0"/>
              </a:rPr>
              <a:t>	- supprimer le thème page-</a:t>
            </a:r>
            <a:r>
              <a:rPr lang="fr-FR" dirty="0" err="1">
                <a:solidFill>
                  <a:srgbClr val="002060"/>
                </a:solidFill>
                <a:latin typeface="Roboto" panose="02000000000000000000" pitchFamily="2" charset="0"/>
                <a:ea typeface="Roboto" panose="02000000000000000000" pitchFamily="2" charset="0"/>
              </a:rPr>
              <a:t>builder</a:t>
            </a:r>
            <a:r>
              <a:rPr lang="fr-FR" dirty="0">
                <a:solidFill>
                  <a:srgbClr val="002060"/>
                </a:solidFill>
                <a:latin typeface="Roboto" panose="02000000000000000000" pitchFamily="2" charset="0"/>
                <a:ea typeface="Roboto" panose="02000000000000000000" pitchFamily="2" charset="0"/>
              </a:rPr>
              <a:t>-</a:t>
            </a:r>
            <a:r>
              <a:rPr lang="fr-FR" dirty="0" err="1">
                <a:solidFill>
                  <a:srgbClr val="002060"/>
                </a:solidFill>
                <a:latin typeface="Roboto" panose="02000000000000000000" pitchFamily="2" charset="0"/>
                <a:ea typeface="Roboto" panose="02000000000000000000" pitchFamily="2" charset="0"/>
              </a:rPr>
              <a:t>framework</a:t>
            </a:r>
            <a:endParaRPr lang="fr-FR" dirty="0">
              <a:solidFill>
                <a:srgbClr val="002060"/>
              </a:solidFill>
              <a:latin typeface="Roboto" panose="02000000000000000000" pitchFamily="2" charset="0"/>
              <a:ea typeface="Roboto" panose="02000000000000000000" pitchFamily="2" charset="0"/>
            </a:endParaRPr>
          </a:p>
          <a:p>
            <a:pPr>
              <a:defRPr/>
            </a:pPr>
            <a:r>
              <a:rPr lang="fr-FR" dirty="0">
                <a:solidFill>
                  <a:srgbClr val="002060"/>
                </a:solidFill>
                <a:latin typeface="Roboto" panose="02000000000000000000" pitchFamily="2" charset="0"/>
                <a:ea typeface="Roboto" panose="02000000000000000000" pitchFamily="2" charset="0"/>
              </a:rPr>
              <a:t>	- votre thème enfant ne fonctionne plus,</a:t>
            </a:r>
          </a:p>
          <a:p>
            <a:pPr>
              <a:defRPr/>
            </a:pPr>
            <a:r>
              <a:rPr lang="fr-FR" dirty="0">
                <a:solidFill>
                  <a:srgbClr val="002060"/>
                </a:solidFill>
                <a:latin typeface="Roboto" panose="02000000000000000000" pitchFamily="2" charset="0"/>
                <a:ea typeface="Roboto" panose="02000000000000000000" pitchFamily="2" charset="0"/>
              </a:rPr>
              <a:t>	- insérer un thème parent différent (</a:t>
            </a:r>
            <a:r>
              <a:rPr lang="fr-FR" dirty="0" err="1">
                <a:solidFill>
                  <a:srgbClr val="002060"/>
                </a:solidFill>
                <a:latin typeface="Roboto" panose="02000000000000000000" pitchFamily="2" charset="0"/>
                <a:ea typeface="Roboto" panose="02000000000000000000" pitchFamily="2" charset="0"/>
              </a:rPr>
              <a:t>twenty</a:t>
            </a:r>
            <a:r>
              <a:rPr lang="fr-FR" dirty="0">
                <a:solidFill>
                  <a:srgbClr val="002060"/>
                </a:solidFill>
                <a:latin typeface="Roboto" panose="02000000000000000000" pitchFamily="2" charset="0"/>
                <a:ea typeface="Roboto" panose="02000000000000000000" pitchFamily="2" charset="0"/>
              </a:rPr>
              <a:t> </a:t>
            </a:r>
            <a:r>
              <a:rPr lang="fr-FR" dirty="0" err="1">
                <a:solidFill>
                  <a:srgbClr val="002060"/>
                </a:solidFill>
                <a:latin typeface="Roboto" panose="02000000000000000000" pitchFamily="2" charset="0"/>
                <a:ea typeface="Roboto" panose="02000000000000000000" pitchFamily="2" charset="0"/>
              </a:rPr>
              <a:t>twenty</a:t>
            </a:r>
            <a:r>
              <a:rPr lang="fr-FR" dirty="0">
                <a:solidFill>
                  <a:srgbClr val="002060"/>
                </a:solidFill>
                <a:latin typeface="Roboto" panose="02000000000000000000" pitchFamily="2" charset="0"/>
                <a:ea typeface="Roboto" panose="02000000000000000000" pitchFamily="2" charset="0"/>
              </a:rPr>
              <a:t>-one par exemple)</a:t>
            </a:r>
          </a:p>
          <a:p>
            <a:pPr>
              <a:defRPr/>
            </a:pPr>
            <a:r>
              <a:rPr lang="fr-FR" dirty="0">
                <a:solidFill>
                  <a:srgbClr val="002060"/>
                </a:solidFill>
                <a:latin typeface="Roboto" panose="02000000000000000000" pitchFamily="2" charset="0"/>
                <a:ea typeface="Roboto" panose="02000000000000000000" pitchFamily="2" charset="0"/>
              </a:rPr>
              <a:t>	- représentation non similaire,</a:t>
            </a:r>
          </a:p>
          <a:p>
            <a:pPr>
              <a:defRPr/>
            </a:pPr>
            <a:r>
              <a:rPr lang="fr-FR" dirty="0">
                <a:solidFill>
                  <a:srgbClr val="002060"/>
                </a:solidFill>
                <a:latin typeface="Roboto" panose="02000000000000000000" pitchFamily="2" charset="0"/>
                <a:ea typeface="Roboto" panose="02000000000000000000" pitchFamily="2" charset="0"/>
              </a:rPr>
              <a:t>	- réinstaller le thème parent page-</a:t>
            </a:r>
            <a:r>
              <a:rPr lang="fr-FR" dirty="0" err="1">
                <a:solidFill>
                  <a:srgbClr val="002060"/>
                </a:solidFill>
                <a:latin typeface="Roboto" panose="02000000000000000000" pitchFamily="2" charset="0"/>
                <a:ea typeface="Roboto" panose="02000000000000000000" pitchFamily="2" charset="0"/>
              </a:rPr>
              <a:t>builder</a:t>
            </a:r>
            <a:r>
              <a:rPr lang="fr-FR" dirty="0">
                <a:solidFill>
                  <a:srgbClr val="002060"/>
                </a:solidFill>
                <a:latin typeface="Roboto" panose="02000000000000000000" pitchFamily="2" charset="0"/>
                <a:ea typeface="Roboto" panose="02000000000000000000" pitchFamily="2" charset="0"/>
              </a:rPr>
              <a:t>-</a:t>
            </a:r>
            <a:r>
              <a:rPr lang="fr-FR" dirty="0" err="1">
                <a:solidFill>
                  <a:srgbClr val="002060"/>
                </a:solidFill>
                <a:latin typeface="Roboto" panose="02000000000000000000" pitchFamily="2" charset="0"/>
                <a:ea typeface="Roboto" panose="02000000000000000000" pitchFamily="2" charset="0"/>
              </a:rPr>
              <a:t>framework</a:t>
            </a:r>
            <a:endParaRPr lang="fr-FR" dirty="0">
              <a:solidFill>
                <a:srgbClr val="002060"/>
              </a:solidFill>
              <a:latin typeface="Roboto" panose="02000000000000000000" pitchFamily="2" charset="0"/>
              <a:ea typeface="Roboto" panose="02000000000000000000" pitchFamily="2" charset="0"/>
            </a:endParaRPr>
          </a:p>
          <a:p>
            <a:pPr>
              <a:defRPr/>
            </a:pPr>
            <a:endParaRPr lang="fr-FR" dirty="0">
              <a:solidFill>
                <a:srgbClr val="002060"/>
              </a:solidFill>
              <a:latin typeface="Roboto" panose="02000000000000000000" pitchFamily="2" charset="0"/>
              <a:ea typeface="Roboto" panose="02000000000000000000" pitchFamily="2" charset="0"/>
            </a:endParaRPr>
          </a:p>
          <a:p>
            <a:pPr>
              <a:defRPr/>
            </a:pPr>
            <a:r>
              <a:rPr lang="fr-FR" dirty="0">
                <a:solidFill>
                  <a:srgbClr val="002060"/>
                </a:solidFill>
                <a:latin typeface="Roboto" panose="02000000000000000000" pitchFamily="2" charset="0"/>
                <a:ea typeface="Roboto" panose="02000000000000000000" pitchFamily="2" charset="0"/>
              </a:rPr>
              <a:t>Votre site est exactement comme vous l’aviez</a:t>
            </a:r>
          </a:p>
          <a:p>
            <a:pPr>
              <a:defRPr/>
            </a:pPr>
            <a:endParaRPr lang="fr-FR" dirty="0">
              <a:solidFill>
                <a:srgbClr val="002060"/>
              </a:solidFill>
              <a:latin typeface="Roboto" panose="02000000000000000000" pitchFamily="2" charset="0"/>
              <a:ea typeface="Roboto" panose="02000000000000000000" pitchFamily="2" charset="0"/>
            </a:endParaRPr>
          </a:p>
          <a:p>
            <a:pPr>
              <a:defRPr/>
            </a:pPr>
            <a:r>
              <a:rPr lang="fr-FR" dirty="0">
                <a:solidFill>
                  <a:srgbClr val="002060"/>
                </a:solidFill>
                <a:latin typeface="Roboto" panose="02000000000000000000" pitchFamily="2" charset="0"/>
                <a:ea typeface="Roboto" panose="02000000000000000000" pitchFamily="2" charset="0"/>
              </a:rPr>
              <a:t>En résumé : vous devez avoir un thème enfant et un thème parent </a:t>
            </a:r>
          </a:p>
          <a:p>
            <a:pPr>
              <a:defRPr/>
            </a:pPr>
            <a:r>
              <a:rPr lang="fr-FR" dirty="0">
                <a:solidFill>
                  <a:srgbClr val="002060"/>
                </a:solidFill>
                <a:latin typeface="Roboto" panose="02000000000000000000" pitchFamily="2" charset="0"/>
                <a:ea typeface="Roboto" panose="02000000000000000000" pitchFamily="2" charset="0"/>
              </a:rPr>
              <a:t>correspondant </a:t>
            </a:r>
          </a:p>
          <a:p>
            <a:pPr>
              <a:defRPr/>
            </a:pPr>
            <a:endParaRPr lang="fr-FR" dirty="0">
              <a:solidFill>
                <a:srgbClr val="002060"/>
              </a:solidFill>
              <a:latin typeface="Calibri" panose="020F0502020204030204"/>
            </a:endParaRPr>
          </a:p>
        </p:txBody>
      </p:sp>
    </p:spTree>
    <p:extLst>
      <p:ext uri="{BB962C8B-B14F-4D97-AF65-F5344CB8AC3E}">
        <p14:creationId xmlns:p14="http://schemas.microsoft.com/office/powerpoint/2010/main" val="30944502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122</a:t>
            </a:fld>
            <a:endParaRPr lang="fr-FR" altLang="fr-FR"/>
          </a:p>
        </p:txBody>
      </p:sp>
      <p:sp>
        <p:nvSpPr>
          <p:cNvPr id="3" name="Rectangle 2"/>
          <p:cNvSpPr/>
          <p:nvPr/>
        </p:nvSpPr>
        <p:spPr>
          <a:xfrm>
            <a:off x="1815856" y="1052736"/>
            <a:ext cx="8223494" cy="3416320"/>
          </a:xfrm>
          <a:prstGeom prst="rect">
            <a:avLst/>
          </a:prstGeom>
        </p:spPr>
        <p:txBody>
          <a:bodyPr wrap="square">
            <a:spAutoFit/>
          </a:bodyPr>
          <a:lstStyle/>
          <a:p>
            <a:pPr algn="ctr">
              <a:defRPr/>
            </a:pPr>
            <a:r>
              <a:rPr lang="fr-FR" sz="3600" dirty="0">
                <a:solidFill>
                  <a:srgbClr val="002060"/>
                </a:solidFill>
                <a:latin typeface="Roboto" panose="02000000000000000000" pitchFamily="2" charset="0"/>
                <a:ea typeface="Roboto" panose="02000000000000000000" pitchFamily="2" charset="0"/>
              </a:rPr>
              <a:t>Maintenant vous pouvez</a:t>
            </a:r>
          </a:p>
          <a:p>
            <a:pPr algn="ctr">
              <a:defRPr/>
            </a:pPr>
            <a:r>
              <a:rPr lang="fr-FR" sz="3600" dirty="0">
                <a:solidFill>
                  <a:srgbClr val="002060"/>
                </a:solidFill>
                <a:latin typeface="Roboto" panose="02000000000000000000" pitchFamily="2" charset="0"/>
                <a:ea typeface="Roboto" panose="02000000000000000000" pitchFamily="2" charset="0"/>
              </a:rPr>
              <a:t> mettre en forme notre site</a:t>
            </a:r>
          </a:p>
          <a:p>
            <a:pPr algn="ctr">
              <a:defRPr/>
            </a:pPr>
            <a:r>
              <a:rPr lang="fr-FR" sz="3600" dirty="0">
                <a:solidFill>
                  <a:srgbClr val="002060"/>
                </a:solidFill>
                <a:latin typeface="Roboto" panose="02000000000000000000" pitchFamily="2" charset="0"/>
                <a:ea typeface="Roboto" panose="02000000000000000000" pitchFamily="2" charset="0"/>
              </a:rPr>
              <a:t> avec un thème enfant</a:t>
            </a:r>
          </a:p>
          <a:p>
            <a:pPr algn="ctr">
              <a:defRPr/>
            </a:pPr>
            <a:endParaRPr lang="fr-FR" sz="3600" dirty="0">
              <a:solidFill>
                <a:srgbClr val="002060"/>
              </a:solidFill>
              <a:latin typeface="Roboto" panose="02000000000000000000" pitchFamily="2" charset="0"/>
            </a:endParaRPr>
          </a:p>
          <a:p>
            <a:pPr algn="ctr">
              <a:defRPr/>
            </a:pPr>
            <a:r>
              <a:rPr lang="fr-FR" sz="3600" dirty="0">
                <a:solidFill>
                  <a:srgbClr val="002060"/>
                </a:solidFill>
                <a:latin typeface="Roboto" panose="02000000000000000000" pitchFamily="2" charset="0"/>
              </a:rPr>
              <a:t>Nous utiliserons le thème : </a:t>
            </a:r>
          </a:p>
          <a:p>
            <a:pPr algn="ctr">
              <a:defRPr/>
            </a:pPr>
            <a:r>
              <a:rPr lang="fr-FR" sz="3600" dirty="0">
                <a:solidFill>
                  <a:srgbClr val="002060"/>
                </a:solidFill>
                <a:latin typeface="Roboto" panose="02000000000000000000" pitchFamily="2" charset="0"/>
              </a:rPr>
              <a:t>page-</a:t>
            </a:r>
            <a:r>
              <a:rPr lang="fr-FR" sz="3600" dirty="0" err="1">
                <a:solidFill>
                  <a:srgbClr val="002060"/>
                </a:solidFill>
                <a:latin typeface="Roboto" panose="02000000000000000000" pitchFamily="2" charset="0"/>
              </a:rPr>
              <a:t>builder</a:t>
            </a:r>
            <a:r>
              <a:rPr lang="fr-FR" sz="3600" dirty="0">
                <a:solidFill>
                  <a:srgbClr val="002060"/>
                </a:solidFill>
                <a:latin typeface="Roboto" panose="02000000000000000000" pitchFamily="2" charset="0"/>
              </a:rPr>
              <a:t>-</a:t>
            </a:r>
            <a:r>
              <a:rPr lang="fr-FR" sz="3600" dirty="0" err="1">
                <a:solidFill>
                  <a:srgbClr val="002060"/>
                </a:solidFill>
                <a:latin typeface="Roboto" panose="02000000000000000000" pitchFamily="2" charset="0"/>
              </a:rPr>
              <a:t>framework</a:t>
            </a:r>
            <a:endParaRPr lang="fr-FR" sz="3600" dirty="0">
              <a:solidFill>
                <a:srgbClr val="002060"/>
              </a:solidFill>
              <a:latin typeface="Calibri" panose="020F0502020204030204"/>
            </a:endParaRPr>
          </a:p>
        </p:txBody>
      </p:sp>
      <p:pic>
        <p:nvPicPr>
          <p:cNvPr id="5" name="Image 4">
            <a:extLst>
              <a:ext uri="{FF2B5EF4-FFF2-40B4-BE49-F238E27FC236}">
                <a16:creationId xmlns:a16="http://schemas.microsoft.com/office/drawing/2014/main" id="{3622C363-D0E0-4634-8AB9-51BE0BD2EB90}"/>
              </a:ext>
            </a:extLst>
          </p:cNvPr>
          <p:cNvPicPr>
            <a:picLocks noChangeAspect="1"/>
          </p:cNvPicPr>
          <p:nvPr/>
        </p:nvPicPr>
        <p:blipFill>
          <a:blip r:embed="rId2"/>
          <a:stretch>
            <a:fillRect/>
          </a:stretch>
        </p:blipFill>
        <p:spPr>
          <a:xfrm>
            <a:off x="3983329" y="4469056"/>
            <a:ext cx="4225342" cy="1846740"/>
          </a:xfrm>
          <a:prstGeom prst="rect">
            <a:avLst/>
          </a:prstGeom>
        </p:spPr>
      </p:pic>
    </p:spTree>
    <p:extLst>
      <p:ext uri="{BB962C8B-B14F-4D97-AF65-F5344CB8AC3E}">
        <p14:creationId xmlns:p14="http://schemas.microsoft.com/office/powerpoint/2010/main" val="31728025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123</a:t>
            </a:fld>
            <a:endParaRPr lang="fr-FR" altLang="fr-FR"/>
          </a:p>
        </p:txBody>
      </p:sp>
      <p:sp>
        <p:nvSpPr>
          <p:cNvPr id="3" name="ZoneTexte 2"/>
          <p:cNvSpPr txBox="1"/>
          <p:nvPr/>
        </p:nvSpPr>
        <p:spPr>
          <a:xfrm>
            <a:off x="1524002" y="1052737"/>
            <a:ext cx="9143999" cy="3293209"/>
          </a:xfrm>
          <a:prstGeom prst="rect">
            <a:avLst/>
          </a:prstGeom>
          <a:noFill/>
        </p:spPr>
        <p:txBody>
          <a:bodyPr wrap="square">
            <a:spAutoFit/>
          </a:bodyPr>
          <a:lstStyle/>
          <a:p>
            <a:pPr algn="ctr" defTabSz="449263" eaLnBrk="0" fontAlgn="base" hangingPunct="0">
              <a:spcBef>
                <a:spcPct val="0"/>
              </a:spcBef>
              <a:spcAft>
                <a:spcPct val="0"/>
              </a:spcAft>
              <a:defRPr/>
            </a:pPr>
            <a:r>
              <a:rPr lang="fr-FR" sz="4000" dirty="0">
                <a:solidFill>
                  <a:srgbClr val="2D2DB9"/>
                </a:solidFill>
                <a:latin typeface="Times New Roman" pitchFamily="18" charset="0"/>
                <a:ea typeface="Microsoft YaHei" pitchFamily="34" charset="-122"/>
              </a:rPr>
              <a:t>Modification du menu</a:t>
            </a:r>
          </a:p>
          <a:p>
            <a:pPr algn="ctr" defTabSz="449263" eaLnBrk="0" fontAlgn="base" hangingPunct="0">
              <a:spcBef>
                <a:spcPct val="0"/>
              </a:spcBef>
              <a:spcAft>
                <a:spcPct val="0"/>
              </a:spcAft>
              <a:defRPr/>
            </a:pPr>
            <a:r>
              <a:rPr lang="fr-FR" sz="4000" dirty="0">
                <a:solidFill>
                  <a:srgbClr val="2D2DB9"/>
                </a:solidFill>
                <a:latin typeface="Times New Roman" pitchFamily="18" charset="0"/>
                <a:ea typeface="Microsoft YaHei" pitchFamily="34" charset="-122"/>
              </a:rPr>
              <a:t>« SCROLL DEROULANT »</a:t>
            </a:r>
          </a:p>
          <a:p>
            <a:pPr algn="ctr" defTabSz="449263" eaLnBrk="0" fontAlgn="base" hangingPunct="0">
              <a:spcBef>
                <a:spcPct val="0"/>
              </a:spcBef>
              <a:spcAft>
                <a:spcPct val="0"/>
              </a:spcAft>
              <a:defRPr/>
            </a:pPr>
            <a:endParaRPr lang="fr-FR" sz="4000" dirty="0">
              <a:solidFill>
                <a:srgbClr val="2D2DB9"/>
              </a:solidFill>
              <a:latin typeface="Times New Roman" pitchFamily="18" charset="0"/>
              <a:ea typeface="Microsoft YaHei" pitchFamily="34" charset="-122"/>
            </a:endParaRPr>
          </a:p>
          <a:p>
            <a:pPr algn="ctr" defTabSz="449263" eaLnBrk="0" fontAlgn="base" hangingPunct="0">
              <a:spcBef>
                <a:spcPct val="0"/>
              </a:spcBef>
              <a:spcAft>
                <a:spcPct val="0"/>
              </a:spcAft>
              <a:defRPr/>
            </a:pPr>
            <a:endParaRPr lang="fr-FR" sz="4000" dirty="0">
              <a:solidFill>
                <a:srgbClr val="2D2DB9"/>
              </a:solidFill>
              <a:latin typeface="Times New Roman" pitchFamily="18" charset="0"/>
              <a:ea typeface="Microsoft YaHei" pitchFamily="34" charset="-122"/>
            </a:endParaRPr>
          </a:p>
          <a:p>
            <a:pPr algn="ctr" defTabSz="449263" eaLnBrk="0" fontAlgn="base" hangingPunct="0">
              <a:spcBef>
                <a:spcPct val="0"/>
              </a:spcBef>
              <a:spcAft>
                <a:spcPct val="0"/>
              </a:spcAft>
              <a:defRPr/>
            </a:pPr>
            <a:endParaRPr lang="fr-FR" sz="4800" dirty="0">
              <a:solidFill>
                <a:srgbClr val="2D2DB9"/>
              </a:solidFill>
              <a:latin typeface="Times New Roman" pitchFamily="18" charset="0"/>
              <a:ea typeface="Microsoft YaHei" pitchFamily="34" charset="-122"/>
            </a:endParaRPr>
          </a:p>
        </p:txBody>
      </p:sp>
      <p:pic>
        <p:nvPicPr>
          <p:cNvPr id="4" name="Image 3" descr="modif option theme.jpg"/>
          <p:cNvPicPr>
            <a:picLocks noChangeAspect="1"/>
          </p:cNvPicPr>
          <p:nvPr/>
        </p:nvPicPr>
        <p:blipFill>
          <a:blip r:embed="rId2"/>
          <a:stretch>
            <a:fillRect/>
          </a:stretch>
        </p:blipFill>
        <p:spPr>
          <a:xfrm>
            <a:off x="2666977" y="2427729"/>
            <a:ext cx="5857884" cy="3601197"/>
          </a:xfrm>
          <a:prstGeom prst="rect">
            <a:avLst/>
          </a:prstGeom>
        </p:spPr>
      </p:pic>
    </p:spTree>
    <p:extLst>
      <p:ext uri="{BB962C8B-B14F-4D97-AF65-F5344CB8AC3E}">
        <p14:creationId xmlns:p14="http://schemas.microsoft.com/office/powerpoint/2010/main" val="187943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124</a:t>
            </a:fld>
            <a:endParaRPr lang="fr-FR" altLang="fr-FR"/>
          </a:p>
        </p:txBody>
      </p:sp>
      <p:sp>
        <p:nvSpPr>
          <p:cNvPr id="3" name="ZoneTexte 2"/>
          <p:cNvSpPr txBox="1"/>
          <p:nvPr/>
        </p:nvSpPr>
        <p:spPr>
          <a:xfrm>
            <a:off x="4667240" y="1357299"/>
            <a:ext cx="6000760" cy="2800767"/>
          </a:xfrm>
          <a:prstGeom prst="rect">
            <a:avLst/>
          </a:prstGeom>
          <a:noFill/>
        </p:spPr>
        <p:txBody>
          <a:bodyPr wrap="square">
            <a:spAutoFit/>
          </a:bodyPr>
          <a:lstStyle/>
          <a:p>
            <a:pPr algn="ctr" defTabSz="449263" eaLnBrk="0" fontAlgn="base" hangingPunct="0">
              <a:spcBef>
                <a:spcPct val="0"/>
              </a:spcBef>
              <a:spcAft>
                <a:spcPct val="0"/>
              </a:spcAft>
              <a:defRPr/>
            </a:pPr>
            <a:r>
              <a:rPr lang="fr-FR" sz="4400" dirty="0">
                <a:solidFill>
                  <a:srgbClr val="2D2DB9"/>
                </a:solidFill>
                <a:latin typeface="Times New Roman" pitchFamily="18" charset="0"/>
                <a:ea typeface="Microsoft YaHei" pitchFamily="34" charset="-122"/>
              </a:rPr>
              <a:t>On peut intervenir sur le </a:t>
            </a:r>
            <a:r>
              <a:rPr lang="fr-FR" sz="4400" dirty="0" err="1">
                <a:solidFill>
                  <a:srgbClr val="2D2DB9"/>
                </a:solidFill>
                <a:latin typeface="Times New Roman" pitchFamily="18" charset="0"/>
                <a:ea typeface="Microsoft YaHei" pitchFamily="34" charset="-122"/>
              </a:rPr>
              <a:t>css</a:t>
            </a:r>
            <a:r>
              <a:rPr lang="fr-FR" sz="4400" dirty="0">
                <a:solidFill>
                  <a:srgbClr val="2D2DB9"/>
                </a:solidFill>
                <a:latin typeface="Times New Roman" pitchFamily="18" charset="0"/>
                <a:ea typeface="Microsoft YaHei" pitchFamily="34" charset="-122"/>
              </a:rPr>
              <a:t> directement.</a:t>
            </a:r>
          </a:p>
          <a:p>
            <a:pPr algn="ctr" defTabSz="449263" eaLnBrk="0" fontAlgn="base" hangingPunct="0">
              <a:spcBef>
                <a:spcPct val="0"/>
              </a:spcBef>
              <a:spcAft>
                <a:spcPct val="0"/>
              </a:spcAft>
              <a:defRPr/>
            </a:pPr>
            <a:r>
              <a:rPr lang="fr-FR" sz="4400" dirty="0">
                <a:solidFill>
                  <a:srgbClr val="2D2DB9"/>
                </a:solidFill>
                <a:latin typeface="Times New Roman" pitchFamily="18" charset="0"/>
                <a:ea typeface="Microsoft YaHei" pitchFamily="34" charset="-122"/>
              </a:rPr>
              <a:t>(Mais il faut travailler </a:t>
            </a:r>
          </a:p>
          <a:p>
            <a:pPr algn="ctr" defTabSz="449263" eaLnBrk="0" fontAlgn="base" hangingPunct="0">
              <a:spcBef>
                <a:spcPct val="0"/>
              </a:spcBef>
              <a:spcAft>
                <a:spcPct val="0"/>
              </a:spcAft>
              <a:defRPr/>
            </a:pPr>
            <a:r>
              <a:rPr lang="fr-FR" sz="4400" dirty="0">
                <a:solidFill>
                  <a:srgbClr val="2D2DB9"/>
                </a:solidFill>
                <a:latin typeface="Times New Roman" pitchFamily="18" charset="0"/>
                <a:ea typeface="Microsoft YaHei" pitchFamily="34" charset="-122"/>
              </a:rPr>
              <a:t>sur le thème enfant)…</a:t>
            </a:r>
          </a:p>
        </p:txBody>
      </p:sp>
      <p:pic>
        <p:nvPicPr>
          <p:cNvPr id="4" name="Picture 2"/>
          <p:cNvPicPr>
            <a:picLocks noChangeAspect="1" noChangeArrowheads="1"/>
          </p:cNvPicPr>
          <p:nvPr/>
        </p:nvPicPr>
        <p:blipFill>
          <a:blip r:embed="rId2"/>
          <a:srcRect/>
          <a:stretch>
            <a:fillRect/>
          </a:stretch>
        </p:blipFill>
        <p:spPr bwMode="auto">
          <a:xfrm>
            <a:off x="1809721" y="1428736"/>
            <a:ext cx="2847975" cy="4210050"/>
          </a:xfrm>
          <a:prstGeom prst="rect">
            <a:avLst/>
          </a:prstGeom>
          <a:noFill/>
          <a:ln w="9525">
            <a:noFill/>
            <a:miter lim="800000"/>
            <a:headEnd/>
            <a:tailEnd/>
          </a:ln>
          <a:effectLst/>
        </p:spPr>
      </p:pic>
    </p:spTree>
    <p:extLst>
      <p:ext uri="{BB962C8B-B14F-4D97-AF65-F5344CB8AC3E}">
        <p14:creationId xmlns:p14="http://schemas.microsoft.com/office/powerpoint/2010/main" val="69517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125</a:t>
            </a:fld>
            <a:endParaRPr lang="fr-FR" altLang="fr-FR"/>
          </a:p>
        </p:txBody>
      </p:sp>
      <p:sp>
        <p:nvSpPr>
          <p:cNvPr id="3" name="ZoneTexte 2"/>
          <p:cNvSpPr txBox="1"/>
          <p:nvPr/>
        </p:nvSpPr>
        <p:spPr>
          <a:xfrm>
            <a:off x="1952596" y="5072075"/>
            <a:ext cx="7811224" cy="769441"/>
          </a:xfrm>
          <a:prstGeom prst="rect">
            <a:avLst/>
          </a:prstGeom>
          <a:noFill/>
        </p:spPr>
        <p:txBody>
          <a:bodyPr wrap="square">
            <a:spAutoFit/>
          </a:bodyPr>
          <a:lstStyle/>
          <a:p>
            <a:pPr algn="ctr" defTabSz="449263" eaLnBrk="0" fontAlgn="base" hangingPunct="0">
              <a:spcBef>
                <a:spcPct val="0"/>
              </a:spcBef>
              <a:spcAft>
                <a:spcPct val="0"/>
              </a:spcAft>
              <a:defRPr/>
            </a:pPr>
            <a:r>
              <a:rPr lang="fr-FR" sz="4400" dirty="0">
                <a:solidFill>
                  <a:srgbClr val="2D2DB9"/>
                </a:solidFill>
                <a:latin typeface="Times New Roman" pitchFamily="18" charset="0"/>
                <a:ea typeface="Microsoft YaHei" pitchFamily="34" charset="-122"/>
              </a:rPr>
              <a:t>Ecrire le code CSS</a:t>
            </a:r>
          </a:p>
        </p:txBody>
      </p:sp>
      <p:pic>
        <p:nvPicPr>
          <p:cNvPr id="4" name="Picture 2"/>
          <p:cNvPicPr>
            <a:picLocks noChangeAspect="1" noChangeArrowheads="1"/>
          </p:cNvPicPr>
          <p:nvPr/>
        </p:nvPicPr>
        <p:blipFill>
          <a:blip r:embed="rId2"/>
          <a:srcRect/>
          <a:stretch>
            <a:fillRect/>
          </a:stretch>
        </p:blipFill>
        <p:spPr bwMode="auto">
          <a:xfrm>
            <a:off x="1809720" y="1428737"/>
            <a:ext cx="8436258" cy="3714753"/>
          </a:xfrm>
          <a:prstGeom prst="rect">
            <a:avLst/>
          </a:prstGeom>
          <a:noFill/>
          <a:ln w="9525">
            <a:noFill/>
            <a:miter lim="800000"/>
            <a:headEnd/>
            <a:tailEnd/>
          </a:ln>
          <a:effectLst/>
        </p:spPr>
      </p:pic>
    </p:spTree>
    <p:extLst>
      <p:ext uri="{BB962C8B-B14F-4D97-AF65-F5344CB8AC3E}">
        <p14:creationId xmlns:p14="http://schemas.microsoft.com/office/powerpoint/2010/main" val="298358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126</a:t>
            </a:fld>
            <a:endParaRPr lang="fr-FR" altLang="fr-FR"/>
          </a:p>
        </p:txBody>
      </p:sp>
      <p:sp>
        <p:nvSpPr>
          <p:cNvPr id="3" name="ZoneTexte 2"/>
          <p:cNvSpPr txBox="1"/>
          <p:nvPr/>
        </p:nvSpPr>
        <p:spPr>
          <a:xfrm>
            <a:off x="4167174" y="1571613"/>
            <a:ext cx="6500826" cy="3477875"/>
          </a:xfrm>
          <a:prstGeom prst="rect">
            <a:avLst/>
          </a:prstGeom>
          <a:noFill/>
        </p:spPr>
        <p:txBody>
          <a:bodyPr wrap="square">
            <a:spAutoFit/>
          </a:bodyPr>
          <a:lstStyle/>
          <a:p>
            <a:pPr algn="ctr" defTabSz="449263" eaLnBrk="0" fontAlgn="base" hangingPunct="0">
              <a:spcBef>
                <a:spcPct val="0"/>
              </a:spcBef>
              <a:spcAft>
                <a:spcPct val="0"/>
              </a:spcAft>
              <a:defRPr/>
            </a:pPr>
            <a:r>
              <a:rPr lang="fr-FR" sz="4400" dirty="0">
                <a:solidFill>
                  <a:srgbClr val="2D2DB9"/>
                </a:solidFill>
                <a:latin typeface="Times New Roman" pitchFamily="18" charset="0"/>
                <a:ea typeface="Microsoft YaHei" pitchFamily="34" charset="-122"/>
              </a:rPr>
              <a:t>Indiquer le code </a:t>
            </a:r>
            <a:r>
              <a:rPr lang="fr-FR" sz="4400" dirty="0" err="1">
                <a:solidFill>
                  <a:srgbClr val="2D2DB9"/>
                </a:solidFill>
                <a:latin typeface="Times New Roman" pitchFamily="18" charset="0"/>
                <a:ea typeface="Microsoft YaHei" pitchFamily="34" charset="-122"/>
              </a:rPr>
              <a:t>css</a:t>
            </a:r>
            <a:r>
              <a:rPr lang="fr-FR" sz="4400" dirty="0">
                <a:solidFill>
                  <a:srgbClr val="2D2DB9"/>
                </a:solidFill>
                <a:latin typeface="Times New Roman" pitchFamily="18" charset="0"/>
                <a:ea typeface="Microsoft YaHei" pitchFamily="34" charset="-122"/>
              </a:rPr>
              <a:t> : </a:t>
            </a:r>
          </a:p>
          <a:p>
            <a:pPr algn="ctr" defTabSz="449263" eaLnBrk="0" fontAlgn="base" hangingPunct="0">
              <a:spcBef>
                <a:spcPct val="0"/>
              </a:spcBef>
              <a:spcAft>
                <a:spcPct val="0"/>
              </a:spcAft>
              <a:defRPr/>
            </a:pPr>
            <a:r>
              <a:rPr lang="fr-FR" sz="4400" dirty="0"/>
              <a:t>html {</a:t>
            </a:r>
            <a:br>
              <a:rPr lang="fr-FR" sz="4400" dirty="0"/>
            </a:br>
            <a:r>
              <a:rPr lang="fr-FR" sz="4400" dirty="0"/>
              <a:t>  scroll-</a:t>
            </a:r>
            <a:r>
              <a:rPr lang="fr-FR" sz="4400" dirty="0" err="1"/>
              <a:t>behavior</a:t>
            </a:r>
            <a:r>
              <a:rPr lang="fr-FR" sz="4400" dirty="0"/>
              <a:t>: </a:t>
            </a:r>
            <a:r>
              <a:rPr lang="fr-FR" sz="4400" dirty="0" err="1"/>
              <a:t>smooth</a:t>
            </a:r>
            <a:r>
              <a:rPr lang="fr-FR" sz="4400" dirty="0"/>
              <a:t>;</a:t>
            </a:r>
            <a:br>
              <a:rPr lang="fr-FR" sz="4400" dirty="0"/>
            </a:br>
            <a:r>
              <a:rPr lang="fr-FR" sz="4400" dirty="0"/>
              <a:t>}</a:t>
            </a:r>
          </a:p>
          <a:p>
            <a:pPr algn="ctr" defTabSz="449263" eaLnBrk="0" fontAlgn="base" hangingPunct="0">
              <a:spcBef>
                <a:spcPct val="0"/>
              </a:spcBef>
              <a:spcAft>
                <a:spcPct val="0"/>
              </a:spcAft>
              <a:defRPr/>
            </a:pPr>
            <a:r>
              <a:rPr lang="fr-FR" sz="4400" dirty="0">
                <a:solidFill>
                  <a:srgbClr val="2D2DB9"/>
                </a:solidFill>
                <a:latin typeface="Times New Roman" pitchFamily="18" charset="0"/>
                <a:ea typeface="Microsoft YaHei" pitchFamily="34" charset="-122"/>
              </a:rPr>
              <a:t>La lecture est prioritaire</a:t>
            </a:r>
          </a:p>
        </p:txBody>
      </p:sp>
      <p:pic>
        <p:nvPicPr>
          <p:cNvPr id="4" name="Picture 2"/>
          <p:cNvPicPr>
            <a:picLocks noChangeAspect="1" noChangeArrowheads="1"/>
          </p:cNvPicPr>
          <p:nvPr/>
        </p:nvPicPr>
        <p:blipFill>
          <a:blip r:embed="rId2"/>
          <a:srcRect/>
          <a:stretch>
            <a:fillRect/>
          </a:stretch>
        </p:blipFill>
        <p:spPr bwMode="auto">
          <a:xfrm>
            <a:off x="1809721" y="1357299"/>
            <a:ext cx="2264923" cy="4643470"/>
          </a:xfrm>
          <a:prstGeom prst="rect">
            <a:avLst/>
          </a:prstGeom>
          <a:noFill/>
          <a:ln w="9525">
            <a:noFill/>
            <a:miter lim="800000"/>
            <a:headEnd/>
            <a:tailEnd/>
          </a:ln>
          <a:effectLst/>
        </p:spPr>
      </p:pic>
    </p:spTree>
    <p:extLst>
      <p:ext uri="{BB962C8B-B14F-4D97-AF65-F5344CB8AC3E}">
        <p14:creationId xmlns:p14="http://schemas.microsoft.com/office/powerpoint/2010/main" val="365010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127</a:t>
            </a:fld>
            <a:endParaRPr lang="fr-FR" altLang="fr-FR"/>
          </a:p>
        </p:txBody>
      </p:sp>
      <p:sp>
        <p:nvSpPr>
          <p:cNvPr id="3" name="Rectangle 2"/>
          <p:cNvSpPr/>
          <p:nvPr/>
        </p:nvSpPr>
        <p:spPr>
          <a:xfrm>
            <a:off x="2711624" y="1556793"/>
            <a:ext cx="6912768" cy="2031325"/>
          </a:xfrm>
          <a:prstGeom prst="rect">
            <a:avLst/>
          </a:prstGeom>
        </p:spPr>
        <p:txBody>
          <a:bodyPr wrap="square">
            <a:spAutoFit/>
          </a:bodyPr>
          <a:lstStyle/>
          <a:p>
            <a:pPr algn="ctr" defTabSz="449263" eaLnBrk="0" fontAlgn="base" hangingPunct="0">
              <a:spcBef>
                <a:spcPct val="0"/>
              </a:spcBef>
              <a:spcAft>
                <a:spcPct val="0"/>
              </a:spcAft>
              <a:defRPr/>
            </a:pPr>
            <a:r>
              <a:rPr lang="fr-FR" dirty="0">
                <a:solidFill>
                  <a:srgbClr val="2D2DB9"/>
                </a:solidFill>
                <a:latin typeface="Times New Roman" pitchFamily="18" charset="0"/>
                <a:ea typeface="Microsoft YaHei" pitchFamily="34" charset="-122"/>
              </a:rPr>
              <a:t>Autre possibilité : </a:t>
            </a:r>
          </a:p>
          <a:p>
            <a:pPr algn="ctr" defTabSz="449263" eaLnBrk="0" fontAlgn="base" hangingPunct="0">
              <a:spcBef>
                <a:spcPct val="0"/>
              </a:spcBef>
              <a:spcAft>
                <a:spcPct val="0"/>
              </a:spcAft>
              <a:defRPr/>
            </a:pPr>
            <a:endParaRPr lang="fr-FR" dirty="0">
              <a:solidFill>
                <a:srgbClr val="2D2DB9"/>
              </a:solidFill>
              <a:latin typeface="Times New Roman" pitchFamily="18" charset="0"/>
              <a:ea typeface="Microsoft YaHei" pitchFamily="34" charset="-122"/>
            </a:endParaRPr>
          </a:p>
          <a:p>
            <a:pPr algn="ctr" defTabSz="449263" eaLnBrk="0" fontAlgn="base" hangingPunct="0">
              <a:spcBef>
                <a:spcPct val="0"/>
              </a:spcBef>
              <a:spcAft>
                <a:spcPct val="0"/>
              </a:spcAft>
              <a:defRPr/>
            </a:pPr>
            <a:r>
              <a:rPr lang="fr-FR" dirty="0">
                <a:solidFill>
                  <a:srgbClr val="2D2DB9"/>
                </a:solidFill>
                <a:latin typeface="Times New Roman" pitchFamily="18" charset="0"/>
                <a:ea typeface="Microsoft YaHei" pitchFamily="34" charset="-122"/>
              </a:rPr>
              <a:t>Copier le code dans le fichier STYLE.CSS de votre thème enfant </a:t>
            </a:r>
          </a:p>
          <a:p>
            <a:pPr algn="ctr" defTabSz="449263" eaLnBrk="0" fontAlgn="base" hangingPunct="0">
              <a:spcBef>
                <a:spcPct val="0"/>
              </a:spcBef>
              <a:spcAft>
                <a:spcPct val="0"/>
              </a:spcAft>
              <a:defRPr/>
            </a:pPr>
            <a:endParaRPr lang="fr-FR" dirty="0">
              <a:solidFill>
                <a:srgbClr val="2D2DB9"/>
              </a:solidFill>
              <a:latin typeface="Times New Roman" pitchFamily="18" charset="0"/>
              <a:ea typeface="Microsoft YaHei" pitchFamily="34" charset="-122"/>
            </a:endParaRPr>
          </a:p>
          <a:p>
            <a:pPr algn="ctr" defTabSz="449263" eaLnBrk="0" fontAlgn="base" hangingPunct="0">
              <a:spcBef>
                <a:spcPct val="0"/>
              </a:spcBef>
              <a:spcAft>
                <a:spcPct val="0"/>
              </a:spcAft>
              <a:defRPr/>
            </a:pPr>
            <a:r>
              <a:rPr lang="fr-FR" dirty="0"/>
              <a:t>html {</a:t>
            </a:r>
            <a:br>
              <a:rPr lang="fr-FR" dirty="0"/>
            </a:br>
            <a:r>
              <a:rPr lang="fr-FR" dirty="0"/>
              <a:t>  scroll-</a:t>
            </a:r>
            <a:r>
              <a:rPr lang="fr-FR" dirty="0" err="1"/>
              <a:t>behavior</a:t>
            </a:r>
            <a:r>
              <a:rPr lang="fr-FR" dirty="0"/>
              <a:t>: </a:t>
            </a:r>
            <a:r>
              <a:rPr lang="fr-FR" dirty="0" err="1"/>
              <a:t>smooth</a:t>
            </a:r>
            <a:r>
              <a:rPr lang="fr-FR" dirty="0"/>
              <a:t>;</a:t>
            </a:r>
            <a:br>
              <a:rPr lang="fr-FR" dirty="0"/>
            </a:br>
            <a:r>
              <a:rPr lang="fr-FR" dirty="0"/>
              <a:t>}</a:t>
            </a:r>
            <a:endParaRPr lang="fr-FR" dirty="0">
              <a:solidFill>
                <a:srgbClr val="2D2DB9"/>
              </a:solidFill>
              <a:latin typeface="Times New Roman" pitchFamily="18" charset="0"/>
              <a:ea typeface="Microsoft YaHei" pitchFamily="34" charset="-122"/>
            </a:endParaRPr>
          </a:p>
        </p:txBody>
      </p:sp>
      <p:pic>
        <p:nvPicPr>
          <p:cNvPr id="4" name="Image 3"/>
          <p:cNvPicPr>
            <a:picLocks noChangeAspect="1"/>
          </p:cNvPicPr>
          <p:nvPr/>
        </p:nvPicPr>
        <p:blipFill>
          <a:blip r:embed="rId2"/>
          <a:stretch>
            <a:fillRect/>
          </a:stretch>
        </p:blipFill>
        <p:spPr>
          <a:xfrm>
            <a:off x="1703513" y="3933056"/>
            <a:ext cx="4385676" cy="2423295"/>
          </a:xfrm>
          <a:prstGeom prst="rect">
            <a:avLst/>
          </a:prstGeom>
        </p:spPr>
      </p:pic>
      <p:pic>
        <p:nvPicPr>
          <p:cNvPr id="5" name="Image 4"/>
          <p:cNvPicPr>
            <a:picLocks noChangeAspect="1"/>
          </p:cNvPicPr>
          <p:nvPr/>
        </p:nvPicPr>
        <p:blipFill>
          <a:blip r:embed="rId3"/>
          <a:stretch>
            <a:fillRect/>
          </a:stretch>
        </p:blipFill>
        <p:spPr>
          <a:xfrm>
            <a:off x="6168008" y="3933055"/>
            <a:ext cx="4248472" cy="2088233"/>
          </a:xfrm>
          <a:prstGeom prst="rect">
            <a:avLst/>
          </a:prstGeom>
        </p:spPr>
      </p:pic>
    </p:spTree>
    <p:extLst>
      <p:ext uri="{BB962C8B-B14F-4D97-AF65-F5344CB8AC3E}">
        <p14:creationId xmlns:p14="http://schemas.microsoft.com/office/powerpoint/2010/main" val="26360211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128</a:t>
            </a:fld>
            <a:endParaRPr lang="fr-FR" altLang="fr-FR"/>
          </a:p>
        </p:txBody>
      </p:sp>
      <p:sp>
        <p:nvSpPr>
          <p:cNvPr id="5" name="ZoneTexte 4"/>
          <p:cNvSpPr txBox="1"/>
          <p:nvPr/>
        </p:nvSpPr>
        <p:spPr>
          <a:xfrm>
            <a:off x="2711624" y="1124745"/>
            <a:ext cx="6500826" cy="769441"/>
          </a:xfrm>
          <a:prstGeom prst="rect">
            <a:avLst/>
          </a:prstGeom>
          <a:noFill/>
        </p:spPr>
        <p:txBody>
          <a:bodyPr wrap="square">
            <a:spAutoFit/>
          </a:bodyPr>
          <a:lstStyle/>
          <a:p>
            <a:pPr algn="ctr" defTabSz="449263" eaLnBrk="0" fontAlgn="base" hangingPunct="0">
              <a:spcBef>
                <a:spcPct val="0"/>
              </a:spcBef>
              <a:spcAft>
                <a:spcPct val="0"/>
              </a:spcAft>
              <a:defRPr/>
            </a:pPr>
            <a:r>
              <a:rPr lang="fr-FR" sz="4400" dirty="0">
                <a:solidFill>
                  <a:srgbClr val="2D2DB9"/>
                </a:solidFill>
                <a:latin typeface="Times New Roman" pitchFamily="18" charset="0"/>
                <a:ea typeface="Microsoft YaHei" pitchFamily="34" charset="-122"/>
              </a:rPr>
              <a:t>Création ancre : </a:t>
            </a:r>
          </a:p>
        </p:txBody>
      </p:sp>
      <p:sp>
        <p:nvSpPr>
          <p:cNvPr id="7" name="Rectangle 6"/>
          <p:cNvSpPr/>
          <p:nvPr/>
        </p:nvSpPr>
        <p:spPr>
          <a:xfrm>
            <a:off x="2529082" y="2495567"/>
            <a:ext cx="6858000" cy="369332"/>
          </a:xfrm>
          <a:prstGeom prst="rect">
            <a:avLst/>
          </a:prstGeom>
        </p:spPr>
        <p:txBody>
          <a:bodyPr wrap="square">
            <a:spAutoFit/>
          </a:bodyPr>
          <a:lstStyle/>
          <a:p>
            <a:r>
              <a:rPr lang="fr-FR" dirty="0">
                <a:hlinkClick r:id="rId2"/>
              </a:rPr>
              <a:t>https://facemweb.com/creation-web/ancre-menu-une-page-wordpress</a:t>
            </a:r>
            <a:endParaRPr lang="fr-FR" dirty="0"/>
          </a:p>
        </p:txBody>
      </p:sp>
      <p:sp>
        <p:nvSpPr>
          <p:cNvPr id="8" name="Rectangle 7"/>
          <p:cNvSpPr/>
          <p:nvPr/>
        </p:nvSpPr>
        <p:spPr>
          <a:xfrm>
            <a:off x="4295800" y="2060848"/>
            <a:ext cx="3324564" cy="369332"/>
          </a:xfrm>
          <a:prstGeom prst="rect">
            <a:avLst/>
          </a:prstGeom>
        </p:spPr>
        <p:txBody>
          <a:bodyPr wrap="none">
            <a:spAutoFit/>
          </a:bodyPr>
          <a:lstStyle/>
          <a:p>
            <a:r>
              <a:rPr lang="fr-FR" dirty="0">
                <a:hlinkClick r:id="rId2"/>
              </a:rPr>
              <a:t>Ancre-menu-une-page-</a:t>
            </a:r>
            <a:r>
              <a:rPr lang="fr-FR" dirty="0" err="1">
                <a:hlinkClick r:id="rId2"/>
              </a:rPr>
              <a:t>wordpress</a:t>
            </a:r>
            <a:endParaRPr lang="fr-FR" dirty="0"/>
          </a:p>
        </p:txBody>
      </p:sp>
    </p:spTree>
    <p:extLst>
      <p:ext uri="{BB962C8B-B14F-4D97-AF65-F5344CB8AC3E}">
        <p14:creationId xmlns:p14="http://schemas.microsoft.com/office/powerpoint/2010/main" val="252215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2423593" y="1988840"/>
            <a:ext cx="7811224" cy="1446550"/>
          </a:xfrm>
          <a:prstGeom prst="rect">
            <a:avLst/>
          </a:prstGeom>
          <a:noFill/>
        </p:spPr>
        <p:txBody>
          <a:bodyPr wrap="square">
            <a:spAutoFit/>
          </a:bodyPr>
          <a:lstStyle/>
          <a:p>
            <a:pPr algn="ctr" defTabSz="449263" eaLnBrk="0" fontAlgn="base" hangingPunct="0">
              <a:spcBef>
                <a:spcPct val="0"/>
              </a:spcBef>
              <a:spcAft>
                <a:spcPct val="0"/>
              </a:spcAft>
              <a:defRPr/>
            </a:pPr>
            <a:r>
              <a:rPr lang="fr-FR" sz="4400" dirty="0">
                <a:solidFill>
                  <a:srgbClr val="2D2DB9"/>
                </a:solidFill>
                <a:latin typeface="Times New Roman" pitchFamily="18" charset="0"/>
                <a:ea typeface="Microsoft YaHei" pitchFamily="34" charset="-122"/>
              </a:rPr>
              <a:t>Je vous remercie </a:t>
            </a:r>
          </a:p>
          <a:p>
            <a:pPr algn="ctr" defTabSz="449263" eaLnBrk="0" fontAlgn="base" hangingPunct="0">
              <a:spcBef>
                <a:spcPct val="0"/>
              </a:spcBef>
              <a:spcAft>
                <a:spcPct val="0"/>
              </a:spcAft>
              <a:defRPr/>
            </a:pPr>
            <a:r>
              <a:rPr lang="fr-FR" sz="4400" dirty="0">
                <a:solidFill>
                  <a:srgbClr val="2D2DB9"/>
                </a:solidFill>
                <a:latin typeface="Times New Roman" pitchFamily="18" charset="0"/>
                <a:ea typeface="Microsoft YaHei" pitchFamily="34" charset="-122"/>
              </a:rPr>
              <a:t>pour votre attention</a:t>
            </a:r>
          </a:p>
        </p:txBody>
      </p:sp>
    </p:spTree>
    <p:extLst>
      <p:ext uri="{BB962C8B-B14F-4D97-AF65-F5344CB8AC3E}">
        <p14:creationId xmlns:p14="http://schemas.microsoft.com/office/powerpoint/2010/main" val="28114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2315580" y="5704834"/>
            <a:ext cx="7560840"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Les fichiers avec les extensions indiquées s’ouvriront avec </a:t>
            </a:r>
            <a:r>
              <a:rPr lang="fr-FR" sz="2000" dirty="0" err="1">
                <a:solidFill>
                  <a:srgbClr val="2D2DB9"/>
                </a:solidFill>
                <a:latin typeface="Times New Roman" pitchFamily="18" charset="0"/>
                <a:ea typeface="Microsoft YaHei" pitchFamily="34" charset="-122"/>
              </a:rPr>
              <a:t>VSCode</a:t>
            </a:r>
            <a:endParaRPr lang="fr-FR" sz="2000" dirty="0">
              <a:solidFill>
                <a:srgbClr val="2D2DB9"/>
              </a:solidFill>
              <a:latin typeface="Times New Roman" pitchFamily="18" charset="0"/>
              <a:ea typeface="Microsoft YaHei" pitchFamily="34" charset="-122"/>
            </a:endParaRPr>
          </a:p>
        </p:txBody>
      </p:sp>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601" y="1340768"/>
            <a:ext cx="6734299" cy="4321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Connecteur droit avec flèche 3"/>
          <p:cNvCxnSpPr/>
          <p:nvPr/>
        </p:nvCxnSpPr>
        <p:spPr bwMode="auto">
          <a:xfrm flipH="1" flipV="1">
            <a:off x="6456040" y="2636912"/>
            <a:ext cx="360040" cy="3067922"/>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5141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p:cNvSpPr txBox="1"/>
          <p:nvPr/>
        </p:nvSpPr>
        <p:spPr>
          <a:xfrm>
            <a:off x="3595843" y="1008564"/>
            <a:ext cx="5400600" cy="707886"/>
          </a:xfrm>
          <a:prstGeom prst="rect">
            <a:avLst/>
          </a:prstGeom>
          <a:noFill/>
        </p:spPr>
        <p:txBody>
          <a:bodyPr wrap="square">
            <a:spAutoFit/>
          </a:bodyPr>
          <a:lstStyle/>
          <a:p>
            <a:pPr algn="ctr" defTabSz="449263" eaLnBrk="0" fontAlgn="base" hangingPunct="0">
              <a:spcBef>
                <a:spcPct val="0"/>
              </a:spcBef>
              <a:spcAft>
                <a:spcPct val="0"/>
              </a:spcAft>
              <a:defRPr/>
            </a:pPr>
            <a:r>
              <a:rPr lang="fr-FR" sz="4000" dirty="0">
                <a:solidFill>
                  <a:srgbClr val="2D2DB9"/>
                </a:solidFill>
                <a:latin typeface="Times New Roman" pitchFamily="18" charset="0"/>
                <a:ea typeface="Microsoft YaHei" pitchFamily="34" charset="-122"/>
              </a:rPr>
              <a:t>Webographie</a:t>
            </a:r>
          </a:p>
        </p:txBody>
      </p:sp>
      <p:sp>
        <p:nvSpPr>
          <p:cNvPr id="10" name="ZoneTexte 9"/>
          <p:cNvSpPr txBox="1"/>
          <p:nvPr/>
        </p:nvSpPr>
        <p:spPr>
          <a:xfrm>
            <a:off x="1393241" y="2143770"/>
            <a:ext cx="8858280"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002060"/>
                </a:solidFill>
              </a:rPr>
              <a:t>https://codex.wordpress.org/fr:Modifier_les_Permissions_sur_les_Fichiers</a:t>
            </a:r>
            <a:endParaRPr lang="fr-FR" sz="2000" dirty="0">
              <a:solidFill>
                <a:srgbClr val="002060"/>
              </a:solidFill>
              <a:latin typeface="Times New Roman" pitchFamily="18" charset="0"/>
              <a:ea typeface="Microsoft YaHei" pitchFamily="34" charset="-122"/>
            </a:endParaRPr>
          </a:p>
        </p:txBody>
      </p:sp>
      <p:sp>
        <p:nvSpPr>
          <p:cNvPr id="11" name="Rectangle 10"/>
          <p:cNvSpPr/>
          <p:nvPr/>
        </p:nvSpPr>
        <p:spPr>
          <a:xfrm>
            <a:off x="1882882" y="2761320"/>
            <a:ext cx="4357283" cy="369332"/>
          </a:xfrm>
          <a:prstGeom prst="rect">
            <a:avLst/>
          </a:prstGeom>
        </p:spPr>
        <p:txBody>
          <a:bodyPr wrap="none">
            <a:spAutoFit/>
          </a:bodyPr>
          <a:lstStyle/>
          <a:p>
            <a:r>
              <a:rPr lang="fr-FR" dirty="0">
                <a:solidFill>
                  <a:srgbClr val="002060"/>
                </a:solidFill>
              </a:rPr>
              <a:t>https://wpformation.com/menu-wordpress/</a:t>
            </a:r>
          </a:p>
        </p:txBody>
      </p:sp>
      <p:sp>
        <p:nvSpPr>
          <p:cNvPr id="12" name="Rectangle 11"/>
          <p:cNvSpPr/>
          <p:nvPr/>
        </p:nvSpPr>
        <p:spPr>
          <a:xfrm>
            <a:off x="1906609" y="3398802"/>
            <a:ext cx="2470741" cy="369332"/>
          </a:xfrm>
          <a:prstGeom prst="rect">
            <a:avLst/>
          </a:prstGeom>
        </p:spPr>
        <p:txBody>
          <a:bodyPr wrap="none">
            <a:spAutoFit/>
          </a:bodyPr>
          <a:lstStyle/>
          <a:p>
            <a:r>
              <a:rPr lang="fr-FR" dirty="0">
                <a:solidFill>
                  <a:srgbClr val="002060"/>
                </a:solidFill>
              </a:rPr>
              <a:t>https://wpportfolio.net/</a:t>
            </a:r>
          </a:p>
        </p:txBody>
      </p:sp>
      <p:sp>
        <p:nvSpPr>
          <p:cNvPr id="13" name="Rectangle 12"/>
          <p:cNvSpPr/>
          <p:nvPr/>
        </p:nvSpPr>
        <p:spPr>
          <a:xfrm>
            <a:off x="1906608" y="4366495"/>
            <a:ext cx="6462464" cy="369332"/>
          </a:xfrm>
          <a:prstGeom prst="rect">
            <a:avLst/>
          </a:prstGeom>
        </p:spPr>
        <p:txBody>
          <a:bodyPr wrap="square">
            <a:spAutoFit/>
          </a:bodyPr>
          <a:lstStyle/>
          <a:p>
            <a:r>
              <a:rPr lang="fr-FR" dirty="0">
                <a:solidFill>
                  <a:srgbClr val="002060"/>
                </a:solidFill>
              </a:rPr>
              <a:t>https://fr.wordpress.org/themes/wp-portfolio/</a:t>
            </a:r>
          </a:p>
        </p:txBody>
      </p:sp>
      <p:sp>
        <p:nvSpPr>
          <p:cNvPr id="14" name="Rectangle 13"/>
          <p:cNvSpPr/>
          <p:nvPr/>
        </p:nvSpPr>
        <p:spPr>
          <a:xfrm>
            <a:off x="1924781" y="4963096"/>
            <a:ext cx="8478688" cy="369332"/>
          </a:xfrm>
          <a:prstGeom prst="rect">
            <a:avLst/>
          </a:prstGeom>
        </p:spPr>
        <p:txBody>
          <a:bodyPr wrap="square">
            <a:spAutoFit/>
          </a:bodyPr>
          <a:lstStyle/>
          <a:p>
            <a:r>
              <a:rPr lang="fr-FR" dirty="0">
                <a:solidFill>
                  <a:srgbClr val="002060"/>
                </a:solidFill>
              </a:rPr>
              <a:t>https://facemweb.com/wordpress/plugins/decouverte-elementor</a:t>
            </a:r>
          </a:p>
        </p:txBody>
      </p:sp>
      <p:sp>
        <p:nvSpPr>
          <p:cNvPr id="15" name="Rectangle 14"/>
          <p:cNvSpPr/>
          <p:nvPr/>
        </p:nvSpPr>
        <p:spPr>
          <a:xfrm>
            <a:off x="1850770" y="5559697"/>
            <a:ext cx="7758608" cy="369332"/>
          </a:xfrm>
          <a:prstGeom prst="rect">
            <a:avLst/>
          </a:prstGeom>
        </p:spPr>
        <p:txBody>
          <a:bodyPr wrap="square">
            <a:spAutoFit/>
          </a:bodyPr>
          <a:lstStyle/>
          <a:p>
            <a:r>
              <a:rPr lang="fr-FR" dirty="0">
                <a:solidFill>
                  <a:srgbClr val="002060"/>
                </a:solidFill>
              </a:rPr>
              <a:t>https://www.youtube.com/watch?v=4MDjSwCNkmM</a:t>
            </a:r>
          </a:p>
        </p:txBody>
      </p:sp>
      <p:sp>
        <p:nvSpPr>
          <p:cNvPr id="16" name="Rectangle 15"/>
          <p:cNvSpPr/>
          <p:nvPr/>
        </p:nvSpPr>
        <p:spPr>
          <a:xfrm>
            <a:off x="1889242" y="3862208"/>
            <a:ext cx="8118648" cy="369332"/>
          </a:xfrm>
          <a:prstGeom prst="rect">
            <a:avLst/>
          </a:prstGeom>
        </p:spPr>
        <p:txBody>
          <a:bodyPr wrap="square">
            <a:spAutoFit/>
          </a:bodyPr>
          <a:lstStyle/>
          <a:p>
            <a:r>
              <a:rPr lang="fr-FR" dirty="0">
                <a:solidFill>
                  <a:srgbClr val="002060"/>
                </a:solidFill>
              </a:rPr>
              <a:t>https://www.pourpasunrond.fr/personnaliser-le-theme-twenty-seventeen/</a:t>
            </a:r>
          </a:p>
        </p:txBody>
      </p:sp>
    </p:spTree>
    <p:extLst>
      <p:ext uri="{BB962C8B-B14F-4D97-AF65-F5344CB8AC3E}">
        <p14:creationId xmlns:p14="http://schemas.microsoft.com/office/powerpoint/2010/main" val="2443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1000"/>
                                        <p:tgtEl>
                                          <p:spTgt spid="10">
                                            <p:txEl>
                                              <p:pRg st="0" end="0"/>
                                            </p:txEl>
                                          </p:spTgt>
                                        </p:tgtEl>
                                      </p:cBhvr>
                                    </p:animEffect>
                                    <p:anim calcmode="lin" valueType="num">
                                      <p:cBhvr>
                                        <p:cTn id="1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131</a:t>
            </a:fld>
            <a:endParaRPr lang="fr-FR" altLang="fr-FR"/>
          </a:p>
        </p:txBody>
      </p:sp>
      <p:sp>
        <p:nvSpPr>
          <p:cNvPr id="3" name="Rectangle 2"/>
          <p:cNvSpPr/>
          <p:nvPr/>
        </p:nvSpPr>
        <p:spPr>
          <a:xfrm>
            <a:off x="1660460" y="1268760"/>
            <a:ext cx="9036496" cy="369332"/>
          </a:xfrm>
          <a:prstGeom prst="rect">
            <a:avLst/>
          </a:prstGeom>
        </p:spPr>
        <p:txBody>
          <a:bodyPr wrap="square">
            <a:spAutoFit/>
          </a:bodyPr>
          <a:lstStyle/>
          <a:p>
            <a:r>
              <a:rPr lang="fr-FR" dirty="0">
                <a:hlinkClick r:id="rId2"/>
              </a:rPr>
              <a:t>https://blog.lws-hosting.com/conseils-marketing/28-themes-videos-wordpress-site</a:t>
            </a:r>
            <a:endParaRPr lang="fr-FR" dirty="0"/>
          </a:p>
        </p:txBody>
      </p:sp>
      <p:sp>
        <p:nvSpPr>
          <p:cNvPr id="4" name="Rectangle 3"/>
          <p:cNvSpPr/>
          <p:nvPr/>
        </p:nvSpPr>
        <p:spPr>
          <a:xfrm>
            <a:off x="1864734" y="4725144"/>
            <a:ext cx="7572428" cy="923330"/>
          </a:xfrm>
          <a:prstGeom prst="rect">
            <a:avLst/>
          </a:prstGeom>
        </p:spPr>
        <p:txBody>
          <a:bodyPr wrap="square">
            <a:spAutoFit/>
          </a:bodyPr>
          <a:lstStyle/>
          <a:p>
            <a:r>
              <a:rPr lang="fr-FR" dirty="0">
                <a:solidFill>
                  <a:srgbClr val="002060"/>
                </a:solidFill>
              </a:rPr>
              <a:t>Pour aller plus loin … menu scroll</a:t>
            </a:r>
          </a:p>
          <a:p>
            <a:endParaRPr lang="fr-FR" dirty="0">
              <a:solidFill>
                <a:srgbClr val="002060"/>
              </a:solidFill>
            </a:endParaRPr>
          </a:p>
          <a:p>
            <a:r>
              <a:rPr lang="fr-FR" dirty="0">
                <a:solidFill>
                  <a:srgbClr val="002060"/>
                </a:solidFill>
              </a:rPr>
              <a:t>https://www.youtube.com/watch?v=ZJt7-0W-DeE</a:t>
            </a:r>
          </a:p>
        </p:txBody>
      </p:sp>
      <p:sp>
        <p:nvSpPr>
          <p:cNvPr id="5" name="Rectangle 4"/>
          <p:cNvSpPr/>
          <p:nvPr/>
        </p:nvSpPr>
        <p:spPr>
          <a:xfrm>
            <a:off x="1875478" y="5654813"/>
            <a:ext cx="8786842" cy="369332"/>
          </a:xfrm>
          <a:prstGeom prst="rect">
            <a:avLst/>
          </a:prstGeom>
        </p:spPr>
        <p:txBody>
          <a:bodyPr wrap="square">
            <a:spAutoFit/>
          </a:bodyPr>
          <a:lstStyle/>
          <a:p>
            <a:r>
              <a:rPr lang="fr-FR" dirty="0">
                <a:solidFill>
                  <a:srgbClr val="002060"/>
                </a:solidFill>
              </a:rPr>
              <a:t>https://www.w3schools.com/howto/howto_css_smooth_scroll.asp#section2</a:t>
            </a:r>
          </a:p>
        </p:txBody>
      </p:sp>
      <p:sp>
        <p:nvSpPr>
          <p:cNvPr id="6" name="ZoneTexte 5"/>
          <p:cNvSpPr txBox="1"/>
          <p:nvPr/>
        </p:nvSpPr>
        <p:spPr>
          <a:xfrm>
            <a:off x="1175390" y="1786550"/>
            <a:ext cx="8858280"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002060"/>
                </a:solidFill>
              </a:rPr>
              <a:t>https://facemweb.com/creation-web/ancre-menu-une-page-wordpress</a:t>
            </a:r>
            <a:endParaRPr lang="fr-FR" sz="2000" dirty="0">
              <a:solidFill>
                <a:srgbClr val="002060"/>
              </a:solidFill>
              <a:latin typeface="Times New Roman" pitchFamily="18" charset="0"/>
              <a:ea typeface="Microsoft YaHei" pitchFamily="34" charset="-122"/>
            </a:endParaRPr>
          </a:p>
        </p:txBody>
      </p:sp>
      <p:sp>
        <p:nvSpPr>
          <p:cNvPr id="7" name="Rectangle 6"/>
          <p:cNvSpPr/>
          <p:nvPr/>
        </p:nvSpPr>
        <p:spPr>
          <a:xfrm>
            <a:off x="1799704" y="2285717"/>
            <a:ext cx="8501122" cy="646331"/>
          </a:xfrm>
          <a:prstGeom prst="rect">
            <a:avLst/>
          </a:prstGeom>
        </p:spPr>
        <p:txBody>
          <a:bodyPr wrap="square">
            <a:spAutoFit/>
          </a:bodyPr>
          <a:lstStyle/>
          <a:p>
            <a:r>
              <a:rPr lang="fr-FR" dirty="0">
                <a:solidFill>
                  <a:srgbClr val="002060"/>
                </a:solidFill>
              </a:rPr>
              <a:t>https://medium.com/@colirpixoil/cr%C3%A9er-un-site-one-page-propre-avec-wordpress-e817b3ab2a6f</a:t>
            </a:r>
          </a:p>
        </p:txBody>
      </p:sp>
      <p:sp>
        <p:nvSpPr>
          <p:cNvPr id="8" name="Rectangle 7"/>
          <p:cNvSpPr/>
          <p:nvPr/>
        </p:nvSpPr>
        <p:spPr>
          <a:xfrm>
            <a:off x="1799704" y="3207962"/>
            <a:ext cx="8358246" cy="369332"/>
          </a:xfrm>
          <a:prstGeom prst="rect">
            <a:avLst/>
          </a:prstGeom>
        </p:spPr>
        <p:txBody>
          <a:bodyPr wrap="square">
            <a:spAutoFit/>
          </a:bodyPr>
          <a:lstStyle/>
          <a:p>
            <a:r>
              <a:rPr lang="fr-FR" dirty="0">
                <a:solidFill>
                  <a:srgbClr val="002060"/>
                </a:solidFill>
              </a:rPr>
              <a:t>https://www.pme-web.com/ajouter-lien-ancre-menu-wordpress-tutoriel/</a:t>
            </a:r>
          </a:p>
        </p:txBody>
      </p:sp>
      <p:sp>
        <p:nvSpPr>
          <p:cNvPr id="9" name="Rectangle 8"/>
          <p:cNvSpPr/>
          <p:nvPr/>
        </p:nvSpPr>
        <p:spPr>
          <a:xfrm>
            <a:off x="1750252" y="3807244"/>
            <a:ext cx="7929618" cy="369332"/>
          </a:xfrm>
          <a:prstGeom prst="rect">
            <a:avLst/>
          </a:prstGeom>
        </p:spPr>
        <p:txBody>
          <a:bodyPr wrap="square">
            <a:spAutoFit/>
          </a:bodyPr>
          <a:lstStyle/>
          <a:p>
            <a:r>
              <a:rPr lang="fr-FR" dirty="0">
                <a:solidFill>
                  <a:srgbClr val="002060"/>
                </a:solidFill>
              </a:rPr>
              <a:t>https://www.youtube.com/watch?v=5In8nxuJUXE</a:t>
            </a:r>
          </a:p>
        </p:txBody>
      </p:sp>
    </p:spTree>
    <p:extLst>
      <p:ext uri="{BB962C8B-B14F-4D97-AF65-F5344CB8AC3E}">
        <p14:creationId xmlns:p14="http://schemas.microsoft.com/office/powerpoint/2010/main" val="213036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14</a:t>
            </a:fld>
            <a:endParaRPr lang="fr-FR" altLang="fr-FR"/>
          </a:p>
        </p:txBody>
      </p:sp>
      <p:pic>
        <p:nvPicPr>
          <p:cNvPr id="3" name="Image 2"/>
          <p:cNvPicPr>
            <a:picLocks noChangeAspect="1"/>
          </p:cNvPicPr>
          <p:nvPr/>
        </p:nvPicPr>
        <p:blipFill>
          <a:blip r:embed="rId2"/>
          <a:stretch>
            <a:fillRect/>
          </a:stretch>
        </p:blipFill>
        <p:spPr>
          <a:xfrm>
            <a:off x="122205" y="1170887"/>
            <a:ext cx="4053754" cy="2968855"/>
          </a:xfrm>
          <a:prstGeom prst="rect">
            <a:avLst/>
          </a:prstGeom>
        </p:spPr>
      </p:pic>
      <p:pic>
        <p:nvPicPr>
          <p:cNvPr id="8" name="Image 7"/>
          <p:cNvPicPr>
            <a:picLocks noChangeAspect="1"/>
          </p:cNvPicPr>
          <p:nvPr/>
        </p:nvPicPr>
        <p:blipFill>
          <a:blip r:embed="rId3"/>
          <a:stretch>
            <a:fillRect/>
          </a:stretch>
        </p:blipFill>
        <p:spPr>
          <a:xfrm>
            <a:off x="7613589" y="4169150"/>
            <a:ext cx="2782004" cy="2212356"/>
          </a:xfrm>
          <a:prstGeom prst="rect">
            <a:avLst/>
          </a:prstGeom>
        </p:spPr>
      </p:pic>
      <p:pic>
        <p:nvPicPr>
          <p:cNvPr id="11" name="Image 10"/>
          <p:cNvPicPr>
            <a:picLocks noChangeAspect="1"/>
          </p:cNvPicPr>
          <p:nvPr/>
        </p:nvPicPr>
        <p:blipFill>
          <a:blip r:embed="rId4"/>
          <a:stretch>
            <a:fillRect/>
          </a:stretch>
        </p:blipFill>
        <p:spPr>
          <a:xfrm>
            <a:off x="7613589" y="1094343"/>
            <a:ext cx="3630644" cy="2853696"/>
          </a:xfrm>
          <a:prstGeom prst="rect">
            <a:avLst/>
          </a:prstGeom>
        </p:spPr>
      </p:pic>
      <p:sp>
        <p:nvSpPr>
          <p:cNvPr id="5" name="Rectangle 4"/>
          <p:cNvSpPr/>
          <p:nvPr/>
        </p:nvSpPr>
        <p:spPr>
          <a:xfrm>
            <a:off x="2514927" y="4351998"/>
            <a:ext cx="1661032" cy="923330"/>
          </a:xfrm>
          <a:prstGeom prst="rect">
            <a:avLst/>
          </a:prstGeom>
          <a:noFill/>
        </p:spPr>
        <p:txBody>
          <a:bodyPr wrap="none" lIns="91440" tIns="45720" rIns="91440" bIns="45720">
            <a:spAutoFit/>
          </a:bodyPr>
          <a:lstStyle/>
          <a:p>
            <a:pPr algn="ctr"/>
            <a:r>
              <a:rPr lang="fr-FR" sz="5400" dirty="0">
                <a:ln w="0"/>
                <a:solidFill>
                  <a:schemeClr val="accent1"/>
                </a:solidFill>
                <a:effectLst>
                  <a:outerShdw blurRad="38100" dist="25400" dir="5400000" algn="ctr" rotWithShape="0">
                    <a:srgbClr val="6E747A">
                      <a:alpha val="43000"/>
                    </a:srgbClr>
                  </a:outerShdw>
                </a:effectLst>
              </a:rPr>
              <a:t>Ctrl S</a:t>
            </a:r>
            <a:endParaRPr lang="fr-FR" sz="5400" b="0" cap="none" spc="0" dirty="0">
              <a:ln w="0"/>
              <a:solidFill>
                <a:schemeClr val="accent1"/>
              </a:solidFill>
              <a:effectLst>
                <a:outerShdw blurRad="38100" dist="25400" dir="5400000" algn="ctr" rotWithShape="0">
                  <a:srgbClr val="6E747A">
                    <a:alpha val="43000"/>
                  </a:srgbClr>
                </a:outerShdw>
              </a:effectLst>
            </a:endParaRPr>
          </a:p>
        </p:txBody>
      </p:sp>
      <p:cxnSp>
        <p:nvCxnSpPr>
          <p:cNvPr id="12" name="Connecteur droit avec flèche 11"/>
          <p:cNvCxnSpPr/>
          <p:nvPr/>
        </p:nvCxnSpPr>
        <p:spPr>
          <a:xfrm flipV="1">
            <a:off x="4767943" y="4807131"/>
            <a:ext cx="2429691" cy="39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427439" y="1092754"/>
            <a:ext cx="2934669" cy="3046988"/>
          </a:xfrm>
          <a:prstGeom prst="rect">
            <a:avLst/>
          </a:prstGeom>
          <a:noFill/>
        </p:spPr>
        <p:txBody>
          <a:bodyPr wrap="square" lIns="91440" tIns="45720" rIns="91440" bIns="45720">
            <a:spAutoFit/>
          </a:bodyPr>
          <a:lstStyle/>
          <a:p>
            <a:pPr algn="ctr"/>
            <a:r>
              <a:rPr lang="fr-FR" sz="2400" dirty="0">
                <a:ln w="0"/>
                <a:solidFill>
                  <a:schemeClr val="accent1"/>
                </a:solidFill>
                <a:effectLst>
                  <a:outerShdw blurRad="38100" dist="25400" dir="5400000" algn="ctr" rotWithShape="0">
                    <a:srgbClr val="6E747A">
                      <a:alpha val="43000"/>
                    </a:srgbClr>
                  </a:outerShdw>
                </a:effectLst>
              </a:rPr>
              <a:t>Ouverture</a:t>
            </a:r>
          </a:p>
          <a:p>
            <a:pPr algn="ctr"/>
            <a:r>
              <a:rPr lang="fr-FR" sz="2400" b="0" cap="none" spc="0" dirty="0">
                <a:ln w="0"/>
                <a:solidFill>
                  <a:schemeClr val="accent1"/>
                </a:solidFill>
                <a:effectLst>
                  <a:outerShdw blurRad="38100" dist="25400" dir="5400000" algn="ctr" rotWithShape="0">
                    <a:srgbClr val="6E747A">
                      <a:alpha val="43000"/>
                    </a:srgbClr>
                  </a:outerShdw>
                </a:effectLst>
              </a:rPr>
              <a:t>Dans Visual </a:t>
            </a:r>
          </a:p>
          <a:p>
            <a:pPr algn="ctr"/>
            <a:r>
              <a:rPr lang="fr-FR" sz="2400" b="0" cap="none" spc="0" dirty="0">
                <a:ln w="0"/>
                <a:solidFill>
                  <a:schemeClr val="accent1"/>
                </a:solidFill>
                <a:effectLst>
                  <a:outerShdw blurRad="38100" dist="25400" dir="5400000" algn="ctr" rotWithShape="0">
                    <a:srgbClr val="6E747A">
                      <a:alpha val="43000"/>
                    </a:srgbClr>
                  </a:outerShdw>
                </a:effectLst>
              </a:rPr>
              <a:t>Studio</a:t>
            </a:r>
          </a:p>
          <a:p>
            <a:pPr algn="ctr"/>
            <a:r>
              <a:rPr lang="fr-FR" sz="2400" b="0" cap="none" spc="0" dirty="0">
                <a:ln w="0"/>
                <a:solidFill>
                  <a:schemeClr val="accent1"/>
                </a:solidFill>
                <a:effectLst>
                  <a:outerShdw blurRad="38100" dist="25400" dir="5400000" algn="ctr" rotWithShape="0">
                    <a:srgbClr val="6E747A">
                      <a:alpha val="43000"/>
                    </a:srgbClr>
                  </a:outerShdw>
                </a:effectLst>
              </a:rPr>
              <a:t>Code</a:t>
            </a:r>
          </a:p>
          <a:p>
            <a:pPr algn="ctr"/>
            <a:endParaRPr lang="fr-FR" sz="2400" dirty="0">
              <a:ln w="0"/>
              <a:solidFill>
                <a:schemeClr val="accent1"/>
              </a:solidFill>
              <a:effectLst>
                <a:outerShdw blurRad="38100" dist="25400" dir="5400000" algn="ctr" rotWithShape="0">
                  <a:srgbClr val="6E747A">
                    <a:alpha val="43000"/>
                  </a:srgbClr>
                </a:outerShdw>
              </a:effectLst>
            </a:endParaRPr>
          </a:p>
          <a:p>
            <a:pPr algn="ctr"/>
            <a:r>
              <a:rPr lang="fr-FR" sz="2400" dirty="0">
                <a:ln w="0"/>
                <a:solidFill>
                  <a:schemeClr val="accent1"/>
                </a:solidFill>
                <a:effectLst>
                  <a:outerShdw blurRad="38100" dist="25400" dir="5400000" algn="ctr" rotWithShape="0">
                    <a:srgbClr val="6E747A">
                      <a:alpha val="43000"/>
                    </a:srgbClr>
                  </a:outerShdw>
                </a:effectLst>
              </a:rPr>
              <a:t>Supprimez le code existant et collez ne nouveau code</a:t>
            </a:r>
            <a:endParaRPr lang="fr-FR" sz="2400" b="0" cap="none" spc="0" dirty="0">
              <a:ln w="0"/>
              <a:solidFill>
                <a:schemeClr val="accent1"/>
              </a:solidFill>
              <a:effectLst>
                <a:outerShdw blurRad="38100" dist="25400" dir="5400000" algn="ctr" rotWithShape="0">
                  <a:srgbClr val="6E747A">
                    <a:alpha val="43000"/>
                  </a:srgbClr>
                </a:outerShdw>
              </a:effectLst>
            </a:endParaRPr>
          </a:p>
        </p:txBody>
      </p:sp>
      <p:sp>
        <p:nvSpPr>
          <p:cNvPr id="14" name="Rectangle 13"/>
          <p:cNvSpPr/>
          <p:nvPr/>
        </p:nvSpPr>
        <p:spPr>
          <a:xfrm>
            <a:off x="4868546" y="5513709"/>
            <a:ext cx="1711046" cy="369332"/>
          </a:xfrm>
          <a:prstGeom prst="rect">
            <a:avLst/>
          </a:prstGeom>
        </p:spPr>
        <p:txBody>
          <a:bodyPr wrap="none">
            <a:spAutoFit/>
          </a:bodyPr>
          <a:lstStyle/>
          <a:p>
            <a:r>
              <a:rPr lang="fr-FR" dirty="0">
                <a:ln w="0"/>
                <a:solidFill>
                  <a:schemeClr val="accent1"/>
                </a:solidFill>
                <a:effectLst>
                  <a:outerShdw blurRad="38100" dist="25400" dir="5400000" algn="ctr" rotWithShape="0">
                    <a:srgbClr val="6E747A">
                      <a:alpha val="43000"/>
                    </a:srgbClr>
                  </a:outerShdw>
                </a:effectLst>
              </a:rPr>
              <a:t>Allez sur Filezilla</a:t>
            </a:r>
            <a:endParaRPr lang="fr-FR" dirty="0"/>
          </a:p>
        </p:txBody>
      </p:sp>
    </p:spTree>
    <p:extLst>
      <p:ext uri="{BB962C8B-B14F-4D97-AF65-F5344CB8AC3E}">
        <p14:creationId xmlns:p14="http://schemas.microsoft.com/office/powerpoint/2010/main" val="3633303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15</a:t>
            </a:fld>
            <a:endParaRPr lang="fr-FR" altLang="fr-FR"/>
          </a:p>
        </p:txBody>
      </p:sp>
      <p:pic>
        <p:nvPicPr>
          <p:cNvPr id="9" name="Image 8"/>
          <p:cNvPicPr>
            <a:picLocks noChangeAspect="1"/>
          </p:cNvPicPr>
          <p:nvPr/>
        </p:nvPicPr>
        <p:blipFill>
          <a:blip r:embed="rId2"/>
          <a:stretch>
            <a:fillRect/>
          </a:stretch>
        </p:blipFill>
        <p:spPr>
          <a:xfrm>
            <a:off x="1031966" y="1172891"/>
            <a:ext cx="4597541" cy="2898451"/>
          </a:xfrm>
          <a:prstGeom prst="rect">
            <a:avLst/>
          </a:prstGeom>
        </p:spPr>
      </p:pic>
      <p:pic>
        <p:nvPicPr>
          <p:cNvPr id="10" name="Image 9"/>
          <p:cNvPicPr>
            <a:picLocks noChangeAspect="1"/>
          </p:cNvPicPr>
          <p:nvPr/>
        </p:nvPicPr>
        <p:blipFill>
          <a:blip r:embed="rId3"/>
          <a:stretch>
            <a:fillRect/>
          </a:stretch>
        </p:blipFill>
        <p:spPr>
          <a:xfrm>
            <a:off x="6655877" y="1871244"/>
            <a:ext cx="4238545" cy="1437420"/>
          </a:xfrm>
          <a:prstGeom prst="rect">
            <a:avLst/>
          </a:prstGeom>
        </p:spPr>
      </p:pic>
      <p:pic>
        <p:nvPicPr>
          <p:cNvPr id="5" name="Image 4"/>
          <p:cNvPicPr>
            <a:picLocks noChangeAspect="1"/>
          </p:cNvPicPr>
          <p:nvPr/>
        </p:nvPicPr>
        <p:blipFill>
          <a:blip r:embed="rId4"/>
          <a:stretch>
            <a:fillRect/>
          </a:stretch>
        </p:blipFill>
        <p:spPr>
          <a:xfrm>
            <a:off x="7193099" y="4592752"/>
            <a:ext cx="2055403" cy="697705"/>
          </a:xfrm>
          <a:prstGeom prst="rect">
            <a:avLst/>
          </a:prstGeom>
        </p:spPr>
      </p:pic>
      <p:sp>
        <p:nvSpPr>
          <p:cNvPr id="7" name="Rectangle 6"/>
          <p:cNvSpPr/>
          <p:nvPr/>
        </p:nvSpPr>
        <p:spPr>
          <a:xfrm>
            <a:off x="1031966" y="4592752"/>
            <a:ext cx="4148394" cy="369332"/>
          </a:xfrm>
          <a:prstGeom prst="rect">
            <a:avLst/>
          </a:prstGeom>
        </p:spPr>
        <p:txBody>
          <a:bodyPr wrap="square">
            <a:spAutoFit/>
          </a:bodyPr>
          <a:lstStyle/>
          <a:p>
            <a:pPr algn="ctr"/>
            <a:r>
              <a:rPr lang="fr-FR" dirty="0">
                <a:ln w="0"/>
                <a:solidFill>
                  <a:schemeClr val="accent1"/>
                </a:solidFill>
                <a:effectLst>
                  <a:outerShdw blurRad="38100" dist="25400" dir="5400000" algn="ctr" rotWithShape="0">
                    <a:srgbClr val="6E747A">
                      <a:alpha val="43000"/>
                    </a:srgbClr>
                  </a:outerShdw>
                </a:effectLst>
              </a:rPr>
              <a:t>Retourner sur le navigateur :</a:t>
            </a:r>
          </a:p>
        </p:txBody>
      </p:sp>
    </p:spTree>
    <p:extLst>
      <p:ext uri="{BB962C8B-B14F-4D97-AF65-F5344CB8AC3E}">
        <p14:creationId xmlns:p14="http://schemas.microsoft.com/office/powerpoint/2010/main" val="4134270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16</a:t>
            </a:fld>
            <a:endParaRPr lang="fr-FR" altLang="fr-FR"/>
          </a:p>
        </p:txBody>
      </p:sp>
      <p:pic>
        <p:nvPicPr>
          <p:cNvPr id="3" name="Image 2"/>
          <p:cNvPicPr>
            <a:picLocks noChangeAspect="1"/>
          </p:cNvPicPr>
          <p:nvPr/>
        </p:nvPicPr>
        <p:blipFill>
          <a:blip r:embed="rId2"/>
          <a:stretch>
            <a:fillRect/>
          </a:stretch>
        </p:blipFill>
        <p:spPr>
          <a:xfrm>
            <a:off x="1775521" y="1196753"/>
            <a:ext cx="3696561" cy="3136965"/>
          </a:xfrm>
          <a:prstGeom prst="rect">
            <a:avLst/>
          </a:prstGeom>
        </p:spPr>
      </p:pic>
      <p:pic>
        <p:nvPicPr>
          <p:cNvPr id="4" name="Image 3"/>
          <p:cNvPicPr>
            <a:picLocks noChangeAspect="1"/>
          </p:cNvPicPr>
          <p:nvPr/>
        </p:nvPicPr>
        <p:blipFill>
          <a:blip r:embed="rId3"/>
          <a:stretch>
            <a:fillRect/>
          </a:stretch>
        </p:blipFill>
        <p:spPr>
          <a:xfrm>
            <a:off x="5688754" y="1988840"/>
            <a:ext cx="4350596" cy="3498686"/>
          </a:xfrm>
          <a:prstGeom prst="rect">
            <a:avLst/>
          </a:prstGeom>
        </p:spPr>
      </p:pic>
      <p:sp>
        <p:nvSpPr>
          <p:cNvPr id="5" name="ZoneTexte 4"/>
          <p:cNvSpPr txBox="1"/>
          <p:nvPr/>
        </p:nvSpPr>
        <p:spPr>
          <a:xfrm>
            <a:off x="8287509" y="1788785"/>
            <a:ext cx="3937025"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Choisissez le nom de votre site</a:t>
            </a:r>
          </a:p>
        </p:txBody>
      </p:sp>
      <p:sp>
        <p:nvSpPr>
          <p:cNvPr id="6" name="ZoneTexte 5"/>
          <p:cNvSpPr txBox="1"/>
          <p:nvPr/>
        </p:nvSpPr>
        <p:spPr>
          <a:xfrm>
            <a:off x="8197961" y="2725423"/>
            <a:ext cx="3937025"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Notez votre identifiant</a:t>
            </a:r>
          </a:p>
        </p:txBody>
      </p:sp>
      <p:sp>
        <p:nvSpPr>
          <p:cNvPr id="7" name="ZoneTexte 6"/>
          <p:cNvSpPr txBox="1"/>
          <p:nvPr/>
        </p:nvSpPr>
        <p:spPr>
          <a:xfrm>
            <a:off x="8493795" y="3508173"/>
            <a:ext cx="4026574" cy="707886"/>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Choisissez votre </a:t>
            </a:r>
            <a:r>
              <a:rPr lang="fr-FR" sz="2000" dirty="0" err="1">
                <a:solidFill>
                  <a:srgbClr val="2D2DB9"/>
                </a:solidFill>
                <a:latin typeface="Times New Roman" pitchFamily="18" charset="0"/>
                <a:ea typeface="Microsoft YaHei" pitchFamily="34" charset="-122"/>
              </a:rPr>
              <a:t>mdp</a:t>
            </a:r>
            <a:r>
              <a:rPr lang="fr-FR" sz="2000" dirty="0">
                <a:solidFill>
                  <a:srgbClr val="2D2DB9"/>
                </a:solidFill>
                <a:latin typeface="Times New Roman" pitchFamily="18" charset="0"/>
                <a:ea typeface="Microsoft YaHei" pitchFamily="34" charset="-122"/>
              </a:rPr>
              <a:t> (à garder </a:t>
            </a:r>
            <a:r>
              <a:rPr lang="fr-FR" sz="2000" b="1" i="1" u="sng" dirty="0">
                <a:solidFill>
                  <a:srgbClr val="FF0000"/>
                </a:solidFill>
                <a:latin typeface="Times New Roman" pitchFamily="18" charset="0"/>
                <a:ea typeface="Microsoft YaHei" pitchFamily="34" charset="-122"/>
              </a:rPr>
              <a:t>précieusement)</a:t>
            </a:r>
          </a:p>
        </p:txBody>
      </p:sp>
      <p:sp>
        <p:nvSpPr>
          <p:cNvPr id="8" name="ZoneTexte 7"/>
          <p:cNvSpPr txBox="1"/>
          <p:nvPr/>
        </p:nvSpPr>
        <p:spPr>
          <a:xfrm>
            <a:off x="8070837" y="5162280"/>
            <a:ext cx="3937025" cy="707886"/>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 Faites un imprime écran et sauvegardez l’image »</a:t>
            </a:r>
          </a:p>
        </p:txBody>
      </p:sp>
      <p:cxnSp>
        <p:nvCxnSpPr>
          <p:cNvPr id="9" name="Connecteur droit avec flèche 8"/>
          <p:cNvCxnSpPr/>
          <p:nvPr/>
        </p:nvCxnSpPr>
        <p:spPr bwMode="auto">
          <a:xfrm flipH="1" flipV="1">
            <a:off x="15220847" y="3799447"/>
            <a:ext cx="648072" cy="942201"/>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8147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1000"/>
                                        <p:tgtEl>
                                          <p:spTgt spid="7">
                                            <p:txEl>
                                              <p:pRg st="0" end="0"/>
                                            </p:txEl>
                                          </p:spTgt>
                                        </p:tgtEl>
                                      </p:cBhvr>
                                    </p:animEffect>
                                    <p:anim calcmode="lin" valueType="num">
                                      <p:cBhvr>
                                        <p:cTn id="22"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fade">
                                      <p:cBhvr>
                                        <p:cTn id="28" dur="1000"/>
                                        <p:tgtEl>
                                          <p:spTgt spid="8">
                                            <p:txEl>
                                              <p:pRg st="0" end="0"/>
                                            </p:txEl>
                                          </p:spTgt>
                                        </p:tgtEl>
                                      </p:cBhvr>
                                    </p:animEffect>
                                    <p:anim calcmode="lin" valueType="num">
                                      <p:cBhvr>
                                        <p:cTn id="2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317" y="1628800"/>
            <a:ext cx="5898966"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1521385" y="3514074"/>
            <a:ext cx="3937025"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Indiquez votre adresse email</a:t>
            </a:r>
          </a:p>
        </p:txBody>
      </p:sp>
      <p:sp>
        <p:nvSpPr>
          <p:cNvPr id="9" name="ZoneTexte 8"/>
          <p:cNvSpPr txBox="1"/>
          <p:nvPr/>
        </p:nvSpPr>
        <p:spPr>
          <a:xfrm>
            <a:off x="6271374" y="5085184"/>
            <a:ext cx="3937025"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Je préconise de cocher …</a:t>
            </a:r>
          </a:p>
        </p:txBody>
      </p:sp>
    </p:spTree>
    <p:extLst>
      <p:ext uri="{BB962C8B-B14F-4D97-AF65-F5344CB8AC3E}">
        <p14:creationId xmlns:p14="http://schemas.microsoft.com/office/powerpoint/2010/main" val="301394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412776"/>
            <a:ext cx="3600400" cy="3424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1775521" y="5157192"/>
            <a:ext cx="4937497"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Le </a:t>
            </a:r>
            <a:r>
              <a:rPr lang="fr-FR" sz="2000" dirty="0" err="1">
                <a:solidFill>
                  <a:srgbClr val="2D2DB9"/>
                </a:solidFill>
                <a:latin typeface="Times New Roman" pitchFamily="18" charset="0"/>
                <a:ea typeface="Microsoft YaHei" pitchFamily="34" charset="-122"/>
              </a:rPr>
              <a:t>wordpress</a:t>
            </a:r>
            <a:r>
              <a:rPr lang="fr-FR" sz="2000" dirty="0">
                <a:solidFill>
                  <a:srgbClr val="2D2DB9"/>
                </a:solidFill>
                <a:latin typeface="Times New Roman" pitchFamily="18" charset="0"/>
                <a:ea typeface="Microsoft YaHei" pitchFamily="34" charset="-122"/>
              </a:rPr>
              <a:t> est installé, connectez-vous</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422" y="1412777"/>
            <a:ext cx="3209925"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965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866" y="1210944"/>
            <a:ext cx="5657850"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Image 1">
            <a:extLst>
              <a:ext uri="{FF2B5EF4-FFF2-40B4-BE49-F238E27FC236}">
                <a16:creationId xmlns:a16="http://schemas.microsoft.com/office/drawing/2014/main" id="{6362441B-0640-42CA-B4AF-E1FC93FADA77}"/>
              </a:ext>
            </a:extLst>
          </p:cNvPr>
          <p:cNvPicPr>
            <a:picLocks noChangeAspect="1"/>
          </p:cNvPicPr>
          <p:nvPr/>
        </p:nvPicPr>
        <p:blipFill>
          <a:blip r:embed="rId3"/>
          <a:stretch>
            <a:fillRect/>
          </a:stretch>
        </p:blipFill>
        <p:spPr>
          <a:xfrm>
            <a:off x="1690254" y="1824874"/>
            <a:ext cx="8811491" cy="4389916"/>
          </a:xfrm>
          <a:prstGeom prst="rect">
            <a:avLst/>
          </a:prstGeom>
        </p:spPr>
      </p:pic>
    </p:spTree>
    <p:extLst>
      <p:ext uri="{BB962C8B-B14F-4D97-AF65-F5344CB8AC3E}">
        <p14:creationId xmlns:p14="http://schemas.microsoft.com/office/powerpoint/2010/main" val="2936718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524001" y="1196753"/>
            <a:ext cx="9143999" cy="3908762"/>
          </a:xfrm>
          <a:prstGeom prst="rect">
            <a:avLst/>
          </a:prstGeom>
          <a:noFill/>
        </p:spPr>
        <p:txBody>
          <a:bodyPr wrap="square">
            <a:spAutoFit/>
          </a:bodyPr>
          <a:lstStyle/>
          <a:p>
            <a:pPr algn="ctr" defTabSz="449263" eaLnBrk="0" fontAlgn="base" hangingPunct="0">
              <a:spcBef>
                <a:spcPct val="0"/>
              </a:spcBef>
              <a:spcAft>
                <a:spcPct val="0"/>
              </a:spcAft>
              <a:defRPr/>
            </a:pPr>
            <a:r>
              <a:rPr lang="fr-FR" sz="4000" dirty="0">
                <a:solidFill>
                  <a:srgbClr val="2D2DB9"/>
                </a:solidFill>
                <a:latin typeface="Times New Roman" pitchFamily="18" charset="0"/>
                <a:ea typeface="Microsoft YaHei" pitchFamily="34" charset="-122"/>
              </a:rPr>
              <a:t>Installation du </a:t>
            </a:r>
            <a:r>
              <a:rPr lang="fr-FR" sz="4000" dirty="0" err="1">
                <a:solidFill>
                  <a:srgbClr val="2D2DB9"/>
                </a:solidFill>
                <a:latin typeface="Times New Roman" pitchFamily="18" charset="0"/>
                <a:ea typeface="Microsoft YaHei" pitchFamily="34" charset="-122"/>
              </a:rPr>
              <a:t>wordpress</a:t>
            </a:r>
            <a:endParaRPr lang="fr-FR" sz="4000" dirty="0">
              <a:solidFill>
                <a:srgbClr val="2D2DB9"/>
              </a:solidFill>
              <a:latin typeface="Times New Roman" pitchFamily="18" charset="0"/>
              <a:ea typeface="Microsoft YaHei" pitchFamily="34" charset="-122"/>
            </a:endParaRPr>
          </a:p>
          <a:p>
            <a:pPr algn="ctr" defTabSz="449263" eaLnBrk="0" fontAlgn="base" hangingPunct="0">
              <a:spcBef>
                <a:spcPct val="0"/>
              </a:spcBef>
              <a:spcAft>
                <a:spcPct val="0"/>
              </a:spcAft>
              <a:defRPr/>
            </a:pPr>
            <a:endParaRPr lang="fr-FR" sz="2000" dirty="0">
              <a:solidFill>
                <a:srgbClr val="2D2DB9"/>
              </a:solidFill>
              <a:latin typeface="Times New Roman" pitchFamily="18" charset="0"/>
              <a:ea typeface="Microsoft YaHei" pitchFamily="34" charset="-122"/>
            </a:endParaRPr>
          </a:p>
          <a:p>
            <a:pPr algn="ctr" defTabSz="449263" eaLnBrk="0" fontAlgn="base" hangingPunct="0">
              <a:spcBef>
                <a:spcPct val="0"/>
              </a:spcBef>
              <a:spcAft>
                <a:spcPct val="0"/>
              </a:spcAft>
              <a:defRPr/>
            </a:pPr>
            <a:r>
              <a:rPr lang="fr-FR" sz="4000" dirty="0">
                <a:solidFill>
                  <a:srgbClr val="2D2DB9"/>
                </a:solidFill>
                <a:latin typeface="Times New Roman" pitchFamily="18" charset="0"/>
                <a:ea typeface="Microsoft YaHei" pitchFamily="34" charset="-122"/>
              </a:rPr>
              <a:t>Téléchargement de </a:t>
            </a:r>
            <a:r>
              <a:rPr lang="fr-FR" sz="4000" dirty="0" err="1">
                <a:solidFill>
                  <a:srgbClr val="2D2DB9"/>
                </a:solidFill>
                <a:latin typeface="Times New Roman" pitchFamily="18" charset="0"/>
                <a:ea typeface="Microsoft YaHei" pitchFamily="34" charset="-122"/>
              </a:rPr>
              <a:t>Wordpress</a:t>
            </a:r>
            <a:endParaRPr lang="fr-FR" sz="4000" dirty="0">
              <a:solidFill>
                <a:srgbClr val="2D2DB9"/>
              </a:solidFill>
              <a:latin typeface="Times New Roman" pitchFamily="18" charset="0"/>
              <a:ea typeface="Microsoft YaHei" pitchFamily="34" charset="-122"/>
            </a:endParaRPr>
          </a:p>
          <a:p>
            <a:pPr algn="ctr" defTabSz="449263" eaLnBrk="0" fontAlgn="base" hangingPunct="0">
              <a:spcBef>
                <a:spcPct val="0"/>
              </a:spcBef>
              <a:spcAft>
                <a:spcPct val="0"/>
              </a:spcAft>
              <a:defRPr/>
            </a:pPr>
            <a:r>
              <a:rPr lang="fr-FR" sz="4000" dirty="0"/>
              <a:t>https://fr.wordpress.org/</a:t>
            </a:r>
            <a:endParaRPr lang="fr-FR" sz="4000" dirty="0">
              <a:solidFill>
                <a:srgbClr val="2D2DB9"/>
              </a:solidFill>
              <a:latin typeface="Times New Roman" pitchFamily="18" charset="0"/>
              <a:ea typeface="Microsoft YaHei" pitchFamily="34" charset="-122"/>
            </a:endParaRPr>
          </a:p>
          <a:p>
            <a:pPr algn="ctr" defTabSz="449263" eaLnBrk="0" fontAlgn="base" hangingPunct="0">
              <a:spcBef>
                <a:spcPct val="0"/>
              </a:spcBef>
              <a:spcAft>
                <a:spcPct val="0"/>
              </a:spcAft>
              <a:defRPr/>
            </a:pPr>
            <a:endParaRPr lang="fr-FR" sz="2000" dirty="0">
              <a:solidFill>
                <a:srgbClr val="2D2DB9"/>
              </a:solidFill>
              <a:latin typeface="Times New Roman" pitchFamily="18" charset="0"/>
              <a:ea typeface="Microsoft YaHei" pitchFamily="34" charset="-122"/>
            </a:endParaRPr>
          </a:p>
          <a:p>
            <a:pPr algn="ctr" defTabSz="449263" eaLnBrk="0" fontAlgn="base" hangingPunct="0">
              <a:spcBef>
                <a:spcPct val="0"/>
              </a:spcBef>
              <a:spcAft>
                <a:spcPct val="0"/>
              </a:spcAft>
              <a:defRPr/>
            </a:pPr>
            <a:endParaRPr lang="fr-FR" sz="4000" dirty="0">
              <a:solidFill>
                <a:srgbClr val="2D2DB9"/>
              </a:solidFill>
              <a:latin typeface="Times New Roman" pitchFamily="18" charset="0"/>
              <a:ea typeface="Microsoft YaHei" pitchFamily="34" charset="-122"/>
            </a:endParaRPr>
          </a:p>
          <a:p>
            <a:pPr algn="ctr" defTabSz="449263" eaLnBrk="0" fontAlgn="base" hangingPunct="0">
              <a:spcBef>
                <a:spcPct val="0"/>
              </a:spcBef>
              <a:spcAft>
                <a:spcPct val="0"/>
              </a:spcAft>
              <a:defRPr/>
            </a:pPr>
            <a:endParaRPr lang="fr-FR" sz="4800" dirty="0">
              <a:solidFill>
                <a:srgbClr val="2D2DB9"/>
              </a:solidFill>
              <a:latin typeface="Times New Roman" pitchFamily="18" charset="0"/>
              <a:ea typeface="Microsoft YaHei" pitchFamily="34" charset="-122"/>
            </a:endParaRPr>
          </a:p>
        </p:txBody>
      </p:sp>
      <p:pic>
        <p:nvPicPr>
          <p:cNvPr id="2" name="Image 1"/>
          <p:cNvPicPr>
            <a:picLocks noChangeAspect="1"/>
          </p:cNvPicPr>
          <p:nvPr/>
        </p:nvPicPr>
        <p:blipFill>
          <a:blip r:embed="rId2"/>
          <a:stretch>
            <a:fillRect/>
          </a:stretch>
        </p:blipFill>
        <p:spPr>
          <a:xfrm>
            <a:off x="3524145" y="3450205"/>
            <a:ext cx="5541478" cy="2787772"/>
          </a:xfrm>
          <a:prstGeom prst="rect">
            <a:avLst/>
          </a:prstGeom>
        </p:spPr>
      </p:pic>
      <p:sp>
        <p:nvSpPr>
          <p:cNvPr id="3" name="Ellipse 2"/>
          <p:cNvSpPr/>
          <p:nvPr/>
        </p:nvSpPr>
        <p:spPr>
          <a:xfrm>
            <a:off x="5982789" y="5603966"/>
            <a:ext cx="1776548" cy="6340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4572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1000"/>
                                        <p:tgtEl>
                                          <p:spTgt spid="8">
                                            <p:txEl>
                                              <p:pRg st="2" end="2"/>
                                            </p:txEl>
                                          </p:spTgt>
                                        </p:tgtEl>
                                      </p:cBhvr>
                                    </p:animEffect>
                                    <p:anim calcmode="lin" valueType="num">
                                      <p:cBhvr>
                                        <p:cTn id="1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1000"/>
                                        <p:tgtEl>
                                          <p:spTgt spid="8">
                                            <p:txEl>
                                              <p:pRg st="3" end="3"/>
                                            </p:txEl>
                                          </p:spTgt>
                                        </p:tgtEl>
                                      </p:cBhvr>
                                    </p:animEffect>
                                    <p:anim calcmode="lin" valueType="num">
                                      <p:cBhvr>
                                        <p:cTn id="22"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A3197D6-F1CE-416F-B404-9FF03A82D1B1}"/>
              </a:ext>
            </a:extLst>
          </p:cNvPr>
          <p:cNvPicPr>
            <a:picLocks noChangeAspect="1"/>
          </p:cNvPicPr>
          <p:nvPr/>
        </p:nvPicPr>
        <p:blipFill>
          <a:blip r:embed="rId2"/>
          <a:stretch>
            <a:fillRect/>
          </a:stretch>
        </p:blipFill>
        <p:spPr>
          <a:xfrm>
            <a:off x="393754" y="1562094"/>
            <a:ext cx="8839200" cy="4368983"/>
          </a:xfrm>
          <a:prstGeom prst="rect">
            <a:avLst/>
          </a:prstGeom>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672" y="1181094"/>
            <a:ext cx="9054512"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6297792" y="1988840"/>
            <a:ext cx="3937025"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L’adresse de votre site …</a:t>
            </a:r>
          </a:p>
        </p:txBody>
      </p:sp>
      <p:sp>
        <p:nvSpPr>
          <p:cNvPr id="2" name="Ellipse 1"/>
          <p:cNvSpPr/>
          <p:nvPr/>
        </p:nvSpPr>
        <p:spPr bwMode="auto">
          <a:xfrm>
            <a:off x="2069741" y="1112195"/>
            <a:ext cx="3888432" cy="541296"/>
          </a:xfrm>
          <a:prstGeom prst="ellipse">
            <a:avLst/>
          </a:prstGeom>
          <a:noFill/>
          <a:ln w="222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49263" fontAlgn="base">
              <a:spcBef>
                <a:spcPct val="0"/>
              </a:spcBef>
              <a:spcAft>
                <a:spcPct val="0"/>
              </a:spcAft>
              <a:buClr>
                <a:srgbClr val="000000"/>
              </a:buClr>
              <a:buSzPct val="100000"/>
            </a:pPr>
            <a:endParaRPr lang="fr-FR" sz="2400">
              <a:solidFill>
                <a:schemeClr val="bg1"/>
              </a:solidFill>
              <a:latin typeface="Times New Roman" panose="02020603050405020304" pitchFamily="18" charset="0"/>
              <a:ea typeface="Microsoft YaHei" panose="020B0503020204020204" pitchFamily="34" charset="-122"/>
            </a:endParaRPr>
          </a:p>
        </p:txBody>
      </p:sp>
      <p:sp>
        <p:nvSpPr>
          <p:cNvPr id="10" name="ZoneTexte 9"/>
          <p:cNvSpPr txBox="1"/>
          <p:nvPr/>
        </p:nvSpPr>
        <p:spPr>
          <a:xfrm>
            <a:off x="7248128" y="3748970"/>
            <a:ext cx="3388057" cy="707886"/>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Voici votre WordPress </a:t>
            </a:r>
          </a:p>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(par défaut)</a:t>
            </a:r>
          </a:p>
        </p:txBody>
      </p:sp>
      <p:cxnSp>
        <p:nvCxnSpPr>
          <p:cNvPr id="5" name="Connecteur droit avec flèche 4"/>
          <p:cNvCxnSpPr/>
          <p:nvPr/>
        </p:nvCxnSpPr>
        <p:spPr bwMode="auto">
          <a:xfrm flipH="1" flipV="1">
            <a:off x="5519936" y="1653491"/>
            <a:ext cx="1296144" cy="535404"/>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Accolade fermante 8"/>
          <p:cNvSpPr/>
          <p:nvPr/>
        </p:nvSpPr>
        <p:spPr bwMode="auto">
          <a:xfrm>
            <a:off x="6297791" y="2188895"/>
            <a:ext cx="950337" cy="3472353"/>
          </a:xfrm>
          <a:prstGeom prst="rightBrace">
            <a:avLst/>
          </a:prstGeom>
          <a:noFill/>
          <a:ln w="19050"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49263" fontAlgn="base">
              <a:spcBef>
                <a:spcPct val="0"/>
              </a:spcBef>
              <a:spcAft>
                <a:spcPct val="0"/>
              </a:spcAft>
              <a:buClr>
                <a:srgbClr val="000000"/>
              </a:buClr>
              <a:buSzPct val="100000"/>
            </a:pPr>
            <a:endParaRPr lang="fr-FR" sz="2400">
              <a:solidFill>
                <a:schemeClr val="bg1"/>
              </a:solidFill>
              <a:latin typeface="Times New Roman" panose="02020603050405020304" pitchFamily="18" charset="0"/>
              <a:ea typeface="Microsoft YaHei" panose="020B0503020204020204" pitchFamily="34" charset="-122"/>
            </a:endParaRPr>
          </a:p>
        </p:txBody>
      </p:sp>
    </p:spTree>
    <p:extLst>
      <p:ext uri="{BB962C8B-B14F-4D97-AF65-F5344CB8AC3E}">
        <p14:creationId xmlns:p14="http://schemas.microsoft.com/office/powerpoint/2010/main" val="8923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1000"/>
                                        <p:tgtEl>
                                          <p:spTgt spid="10">
                                            <p:txEl>
                                              <p:pRg st="0" end="0"/>
                                            </p:txEl>
                                          </p:spTgt>
                                        </p:tgtEl>
                                      </p:cBhvr>
                                    </p:animEffect>
                                    <p:anim calcmode="lin" valueType="num">
                                      <p:cBhvr>
                                        <p:cTn id="1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animEffect transition="in" filter="fade">
                                      <p:cBhvr>
                                        <p:cTn id="21" dur="1000"/>
                                        <p:tgtEl>
                                          <p:spTgt spid="10">
                                            <p:txEl>
                                              <p:pRg st="1" end="1"/>
                                            </p:txEl>
                                          </p:spTgt>
                                        </p:tgtEl>
                                      </p:cBhvr>
                                    </p:animEffect>
                                    <p:anim calcmode="lin" valueType="num">
                                      <p:cBhvr>
                                        <p:cTn id="22"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9817" y="1778919"/>
            <a:ext cx="3239396" cy="3967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340768"/>
            <a:ext cx="8748464"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4439817" y="3562816"/>
            <a:ext cx="3937025"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Faites la mise à jour…</a:t>
            </a:r>
          </a:p>
        </p:txBody>
      </p:sp>
      <p:cxnSp>
        <p:nvCxnSpPr>
          <p:cNvPr id="4" name="Connecteur droit avec flèche 3"/>
          <p:cNvCxnSpPr/>
          <p:nvPr/>
        </p:nvCxnSpPr>
        <p:spPr bwMode="auto">
          <a:xfrm flipV="1">
            <a:off x="7392144" y="3068960"/>
            <a:ext cx="864096" cy="493856"/>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 name="Image 2">
            <a:extLst>
              <a:ext uri="{FF2B5EF4-FFF2-40B4-BE49-F238E27FC236}">
                <a16:creationId xmlns:a16="http://schemas.microsoft.com/office/drawing/2014/main" id="{A715DF40-C05D-4015-B2CE-34E6D32CAB9C}"/>
              </a:ext>
            </a:extLst>
          </p:cNvPr>
          <p:cNvPicPr>
            <a:picLocks noChangeAspect="1"/>
          </p:cNvPicPr>
          <p:nvPr/>
        </p:nvPicPr>
        <p:blipFill>
          <a:blip r:embed="rId4"/>
          <a:stretch>
            <a:fillRect/>
          </a:stretch>
        </p:blipFill>
        <p:spPr>
          <a:xfrm>
            <a:off x="8376842" y="1778918"/>
            <a:ext cx="2970031" cy="4087701"/>
          </a:xfrm>
          <a:prstGeom prst="rect">
            <a:avLst/>
          </a:prstGeom>
        </p:spPr>
      </p:pic>
    </p:spTree>
    <p:extLst>
      <p:ext uri="{BB962C8B-B14F-4D97-AF65-F5344CB8AC3E}">
        <p14:creationId xmlns:p14="http://schemas.microsoft.com/office/powerpoint/2010/main" val="281739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6281585" y="3527330"/>
            <a:ext cx="3937025"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FF0000"/>
                </a:solidFill>
                <a:latin typeface="Times New Roman" pitchFamily="18" charset="0"/>
                <a:ea typeface="Microsoft YaHei" pitchFamily="34" charset="-122"/>
              </a:rPr>
              <a:t>Elles sont mises à jour…</a:t>
            </a:r>
          </a:p>
        </p:txBody>
      </p:sp>
      <p:pic>
        <p:nvPicPr>
          <p:cNvPr id="2" name="Image 1">
            <a:extLst>
              <a:ext uri="{FF2B5EF4-FFF2-40B4-BE49-F238E27FC236}">
                <a16:creationId xmlns:a16="http://schemas.microsoft.com/office/drawing/2014/main" id="{75FA7E6D-F844-4A7E-9B14-651C423995E5}"/>
              </a:ext>
            </a:extLst>
          </p:cNvPr>
          <p:cNvPicPr>
            <a:picLocks noChangeAspect="1"/>
          </p:cNvPicPr>
          <p:nvPr/>
        </p:nvPicPr>
        <p:blipFill>
          <a:blip r:embed="rId2"/>
          <a:stretch>
            <a:fillRect/>
          </a:stretch>
        </p:blipFill>
        <p:spPr>
          <a:xfrm>
            <a:off x="379396" y="1754472"/>
            <a:ext cx="6534022" cy="4055803"/>
          </a:xfrm>
          <a:prstGeom prst="rect">
            <a:avLst/>
          </a:prstGeom>
        </p:spPr>
      </p:pic>
    </p:spTree>
    <p:extLst>
      <p:ext uri="{BB962C8B-B14F-4D97-AF65-F5344CB8AC3E}">
        <p14:creationId xmlns:p14="http://schemas.microsoft.com/office/powerpoint/2010/main" val="27615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2679688" y="5445224"/>
            <a:ext cx="3937025"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Faire le choix d’un thème</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352" y="1412776"/>
            <a:ext cx="6178416" cy="2947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Connecteur droit avec flèche 3"/>
          <p:cNvCxnSpPr/>
          <p:nvPr/>
        </p:nvCxnSpPr>
        <p:spPr bwMode="auto">
          <a:xfrm flipH="1" flipV="1">
            <a:off x="2855640" y="3212976"/>
            <a:ext cx="792088" cy="2232248"/>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0136" y="1244590"/>
            <a:ext cx="2629344" cy="4200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Connecteur droit avec flèche 10"/>
          <p:cNvCxnSpPr/>
          <p:nvPr/>
        </p:nvCxnSpPr>
        <p:spPr bwMode="auto">
          <a:xfrm flipV="1">
            <a:off x="6134758" y="3645024"/>
            <a:ext cx="2680754" cy="1834960"/>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978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D529D4E-1347-4751-8241-0D0D29702E77}"/>
              </a:ext>
            </a:extLst>
          </p:cNvPr>
          <p:cNvPicPr>
            <a:picLocks noChangeAspect="1"/>
          </p:cNvPicPr>
          <p:nvPr/>
        </p:nvPicPr>
        <p:blipFill>
          <a:blip r:embed="rId2"/>
          <a:stretch>
            <a:fillRect/>
          </a:stretch>
        </p:blipFill>
        <p:spPr>
          <a:xfrm>
            <a:off x="1569252" y="1309911"/>
            <a:ext cx="8271164" cy="2624716"/>
          </a:xfrm>
          <a:prstGeom prst="rect">
            <a:avLst/>
          </a:prstGeom>
        </p:spPr>
      </p:pic>
      <p:sp>
        <p:nvSpPr>
          <p:cNvPr id="8" name="ZoneTexte 7"/>
          <p:cNvSpPr txBox="1"/>
          <p:nvPr/>
        </p:nvSpPr>
        <p:spPr>
          <a:xfrm>
            <a:off x="1775520" y="5611703"/>
            <a:ext cx="8640960" cy="707886"/>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0070C0"/>
                </a:solidFill>
              </a:rPr>
              <a:t>Choisissez parmi les thèmes proposés (vous pouvez filtrer: </a:t>
            </a:r>
            <a:r>
              <a:rPr lang="fr-FR" sz="2000" i="1" dirty="0">
                <a:solidFill>
                  <a:srgbClr val="0070C0"/>
                </a:solidFill>
              </a:rPr>
              <a:t>Mis en avant, Populaires, Derniers en date, Favoris, Filtre de fonctionnalités</a:t>
            </a:r>
            <a:r>
              <a:rPr lang="fr-FR" sz="2000" dirty="0">
                <a:solidFill>
                  <a:srgbClr val="0070C0"/>
                </a:solidFill>
              </a:rPr>
              <a:t>)</a:t>
            </a:r>
            <a:endParaRPr lang="fr-FR" sz="2000" dirty="0">
              <a:solidFill>
                <a:srgbClr val="0070C0"/>
              </a:solidFill>
              <a:latin typeface="Times New Roman" pitchFamily="18" charset="0"/>
              <a:ea typeface="Microsoft YaHei" pitchFamily="34" charset="-122"/>
            </a:endParaRPr>
          </a:p>
        </p:txBody>
      </p:sp>
      <p:cxnSp>
        <p:nvCxnSpPr>
          <p:cNvPr id="9" name="Connecteur droit avec flèche 8"/>
          <p:cNvCxnSpPr/>
          <p:nvPr/>
        </p:nvCxnSpPr>
        <p:spPr bwMode="auto">
          <a:xfrm flipV="1">
            <a:off x="2351584" y="1628800"/>
            <a:ext cx="360040" cy="2088232"/>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004" y="2826762"/>
            <a:ext cx="5292080" cy="2690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ZoneTexte 12"/>
          <p:cNvSpPr txBox="1"/>
          <p:nvPr/>
        </p:nvSpPr>
        <p:spPr>
          <a:xfrm>
            <a:off x="1524001" y="3818393"/>
            <a:ext cx="2987824"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Ajouter un thème</a:t>
            </a:r>
          </a:p>
        </p:txBody>
      </p:sp>
    </p:spTree>
    <p:extLst>
      <p:ext uri="{BB962C8B-B14F-4D97-AF65-F5344CB8AC3E}">
        <p14:creationId xmlns:p14="http://schemas.microsoft.com/office/powerpoint/2010/main" val="107891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fade">
                                      <p:cBhvr>
                                        <p:cTn id="14" dur="1000"/>
                                        <p:tgtEl>
                                          <p:spTgt spid="13">
                                            <p:txEl>
                                              <p:pRg st="0" end="0"/>
                                            </p:txEl>
                                          </p:spTgt>
                                        </p:tgtEl>
                                      </p:cBhvr>
                                    </p:animEffect>
                                    <p:anim calcmode="lin" valueType="num">
                                      <p:cBhvr>
                                        <p:cTn id="15"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43E7D53-B563-4CB6-8DC5-3B98317A5585}"/>
              </a:ext>
            </a:extLst>
          </p:cNvPr>
          <p:cNvPicPr>
            <a:picLocks noChangeAspect="1"/>
          </p:cNvPicPr>
          <p:nvPr/>
        </p:nvPicPr>
        <p:blipFill>
          <a:blip r:embed="rId2"/>
          <a:stretch>
            <a:fillRect/>
          </a:stretch>
        </p:blipFill>
        <p:spPr>
          <a:xfrm>
            <a:off x="928255" y="1319537"/>
            <a:ext cx="9601200" cy="4715508"/>
          </a:xfrm>
          <a:prstGeom prst="rect">
            <a:avLst/>
          </a:prstGeom>
        </p:spPr>
      </p:pic>
    </p:spTree>
    <p:extLst>
      <p:ext uri="{BB962C8B-B14F-4D97-AF65-F5344CB8AC3E}">
        <p14:creationId xmlns:p14="http://schemas.microsoft.com/office/powerpoint/2010/main" val="651884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D2BBBAC-0288-443E-BE89-E4D72514E7F1}"/>
              </a:ext>
            </a:extLst>
          </p:cNvPr>
          <p:cNvSpPr>
            <a:spLocks noGrp="1"/>
          </p:cNvSpPr>
          <p:nvPr>
            <p:ph type="sldNum" sz="quarter" idx="12"/>
          </p:nvPr>
        </p:nvSpPr>
        <p:spPr/>
        <p:txBody>
          <a:bodyPr/>
          <a:lstStyle/>
          <a:p>
            <a:pPr>
              <a:defRPr/>
            </a:pPr>
            <a:fld id="{9B9963AD-68A0-4161-8A1A-A52483EEB60B}" type="slidenum">
              <a:rPr lang="fr-FR" altLang="fr-FR" smtClean="0"/>
              <a:pPr>
                <a:defRPr/>
              </a:pPr>
              <a:t>26</a:t>
            </a:fld>
            <a:endParaRPr lang="fr-FR" altLang="fr-FR"/>
          </a:p>
        </p:txBody>
      </p:sp>
      <p:pic>
        <p:nvPicPr>
          <p:cNvPr id="3" name="Image 2">
            <a:extLst>
              <a:ext uri="{FF2B5EF4-FFF2-40B4-BE49-F238E27FC236}">
                <a16:creationId xmlns:a16="http://schemas.microsoft.com/office/drawing/2014/main" id="{80B4CB83-9EE9-495D-A4CF-F71F1AC64601}"/>
              </a:ext>
            </a:extLst>
          </p:cNvPr>
          <p:cNvPicPr>
            <a:picLocks noChangeAspect="1"/>
          </p:cNvPicPr>
          <p:nvPr/>
        </p:nvPicPr>
        <p:blipFill>
          <a:blip r:embed="rId2"/>
          <a:stretch>
            <a:fillRect/>
          </a:stretch>
        </p:blipFill>
        <p:spPr>
          <a:xfrm>
            <a:off x="221673" y="1197390"/>
            <a:ext cx="11353800" cy="3682106"/>
          </a:xfrm>
          <a:prstGeom prst="rect">
            <a:avLst/>
          </a:prstGeom>
        </p:spPr>
      </p:pic>
      <p:pic>
        <p:nvPicPr>
          <p:cNvPr id="4" name="Image 3">
            <a:extLst>
              <a:ext uri="{FF2B5EF4-FFF2-40B4-BE49-F238E27FC236}">
                <a16:creationId xmlns:a16="http://schemas.microsoft.com/office/drawing/2014/main" id="{2D113F85-6906-4DAA-A975-9E5D91FFC8ED}"/>
              </a:ext>
            </a:extLst>
          </p:cNvPr>
          <p:cNvPicPr>
            <a:picLocks noChangeAspect="1"/>
          </p:cNvPicPr>
          <p:nvPr/>
        </p:nvPicPr>
        <p:blipFill>
          <a:blip r:embed="rId3"/>
          <a:stretch>
            <a:fillRect/>
          </a:stretch>
        </p:blipFill>
        <p:spPr>
          <a:xfrm>
            <a:off x="3085871" y="2917038"/>
            <a:ext cx="3277057" cy="2991267"/>
          </a:xfrm>
          <a:prstGeom prst="rect">
            <a:avLst/>
          </a:prstGeom>
        </p:spPr>
      </p:pic>
      <p:pic>
        <p:nvPicPr>
          <p:cNvPr id="5" name="Image 4">
            <a:extLst>
              <a:ext uri="{FF2B5EF4-FFF2-40B4-BE49-F238E27FC236}">
                <a16:creationId xmlns:a16="http://schemas.microsoft.com/office/drawing/2014/main" id="{58AB91FC-448D-4613-8DD2-EA21FF948FB9}"/>
              </a:ext>
            </a:extLst>
          </p:cNvPr>
          <p:cNvPicPr>
            <a:picLocks noChangeAspect="1"/>
          </p:cNvPicPr>
          <p:nvPr/>
        </p:nvPicPr>
        <p:blipFill>
          <a:blip r:embed="rId4"/>
          <a:stretch>
            <a:fillRect/>
          </a:stretch>
        </p:blipFill>
        <p:spPr>
          <a:xfrm>
            <a:off x="6752774" y="2917038"/>
            <a:ext cx="3229426" cy="2972215"/>
          </a:xfrm>
          <a:prstGeom prst="rect">
            <a:avLst/>
          </a:prstGeom>
        </p:spPr>
      </p:pic>
    </p:spTree>
    <p:extLst>
      <p:ext uri="{BB962C8B-B14F-4D97-AF65-F5344CB8AC3E}">
        <p14:creationId xmlns:p14="http://schemas.microsoft.com/office/powerpoint/2010/main" val="2431598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874825" y="1389476"/>
            <a:ext cx="3937025" cy="707886"/>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Attention au droit pour le transfert automatique !!!</a:t>
            </a:r>
          </a:p>
        </p:txBody>
      </p:sp>
      <p:pic>
        <p:nvPicPr>
          <p:cNvPr id="2" name="Image 1"/>
          <p:cNvPicPr>
            <a:picLocks noChangeAspect="1"/>
          </p:cNvPicPr>
          <p:nvPr/>
        </p:nvPicPr>
        <p:blipFill>
          <a:blip r:embed="rId2"/>
          <a:stretch>
            <a:fillRect/>
          </a:stretch>
        </p:blipFill>
        <p:spPr>
          <a:xfrm>
            <a:off x="6168009" y="1389477"/>
            <a:ext cx="4182059" cy="4877481"/>
          </a:xfrm>
          <a:prstGeom prst="rect">
            <a:avLst/>
          </a:prstGeom>
        </p:spPr>
      </p:pic>
      <p:sp>
        <p:nvSpPr>
          <p:cNvPr id="9" name="Ellipse 8"/>
          <p:cNvSpPr/>
          <p:nvPr/>
        </p:nvSpPr>
        <p:spPr>
          <a:xfrm>
            <a:off x="6384032" y="2924944"/>
            <a:ext cx="1368152" cy="1800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3BACB6B1-19CB-403E-8E24-13BAB6F4FDB5}"/>
              </a:ext>
            </a:extLst>
          </p:cNvPr>
          <p:cNvPicPr>
            <a:picLocks noChangeAspect="1"/>
          </p:cNvPicPr>
          <p:nvPr/>
        </p:nvPicPr>
        <p:blipFill>
          <a:blip r:embed="rId3"/>
          <a:stretch>
            <a:fillRect/>
          </a:stretch>
        </p:blipFill>
        <p:spPr>
          <a:xfrm>
            <a:off x="2007807" y="2343578"/>
            <a:ext cx="3124636" cy="704948"/>
          </a:xfrm>
          <a:prstGeom prst="rect">
            <a:avLst/>
          </a:prstGeom>
        </p:spPr>
      </p:pic>
      <p:pic>
        <p:nvPicPr>
          <p:cNvPr id="7" name="Image 6">
            <a:extLst>
              <a:ext uri="{FF2B5EF4-FFF2-40B4-BE49-F238E27FC236}">
                <a16:creationId xmlns:a16="http://schemas.microsoft.com/office/drawing/2014/main" id="{30CD8762-944E-4EF6-B364-6F433497E4EF}"/>
              </a:ext>
            </a:extLst>
          </p:cNvPr>
          <p:cNvPicPr>
            <a:picLocks noChangeAspect="1"/>
          </p:cNvPicPr>
          <p:nvPr/>
        </p:nvPicPr>
        <p:blipFill>
          <a:blip r:embed="rId4"/>
          <a:stretch>
            <a:fillRect/>
          </a:stretch>
        </p:blipFill>
        <p:spPr>
          <a:xfrm>
            <a:off x="2007807" y="3124726"/>
            <a:ext cx="3219899" cy="2981741"/>
          </a:xfrm>
          <a:prstGeom prst="rect">
            <a:avLst/>
          </a:prstGeom>
        </p:spPr>
      </p:pic>
    </p:spTree>
    <p:extLst>
      <p:ext uri="{BB962C8B-B14F-4D97-AF65-F5344CB8AC3E}">
        <p14:creationId xmlns:p14="http://schemas.microsoft.com/office/powerpoint/2010/main" val="235280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81508" y="1932126"/>
            <a:ext cx="9099458" cy="1200329"/>
          </a:xfrm>
          <a:prstGeom prst="rect">
            <a:avLst/>
          </a:prstGeom>
        </p:spPr>
        <p:txBody>
          <a:bodyPr wrap="square">
            <a:spAutoFit/>
          </a:bodyPr>
          <a:lstStyle/>
          <a:p>
            <a:r>
              <a:rPr lang="fr-FR" dirty="0">
                <a:solidFill>
                  <a:srgbClr val="0070C0"/>
                </a:solidFill>
              </a:rPr>
              <a:t>Vous pouvez choisir des thèmes supplémentaires … Choisissez trois </a:t>
            </a:r>
            <a:r>
              <a:rPr lang="fr-FR" dirty="0" err="1">
                <a:solidFill>
                  <a:srgbClr val="0070C0"/>
                </a:solidFill>
              </a:rPr>
              <a:t>thémes</a:t>
            </a:r>
            <a:r>
              <a:rPr lang="fr-FR" dirty="0">
                <a:solidFill>
                  <a:srgbClr val="0070C0"/>
                </a:solidFill>
              </a:rPr>
              <a:t> ,,,</a:t>
            </a:r>
          </a:p>
          <a:p>
            <a:r>
              <a:rPr lang="fr-FR" dirty="0">
                <a:solidFill>
                  <a:srgbClr val="0070C0"/>
                </a:solidFill>
              </a:rPr>
              <a:t>Que vous pourrez comparer,</a:t>
            </a:r>
          </a:p>
          <a:p>
            <a:endParaRPr lang="fr-FR" dirty="0">
              <a:solidFill>
                <a:srgbClr val="0070C0"/>
              </a:solidFill>
            </a:endParaRPr>
          </a:p>
          <a:p>
            <a:r>
              <a:rPr lang="fr-FR" dirty="0">
                <a:solidFill>
                  <a:srgbClr val="0070C0"/>
                </a:solidFill>
              </a:rPr>
              <a:t>Le transfert se fera via le FTP</a:t>
            </a:r>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447" y="3326505"/>
            <a:ext cx="4414790" cy="2360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063" y="3499367"/>
            <a:ext cx="4543425"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716447" y="1195882"/>
            <a:ext cx="8302273" cy="369332"/>
          </a:xfrm>
          <a:prstGeom prst="rect">
            <a:avLst/>
          </a:prstGeom>
        </p:spPr>
        <p:txBody>
          <a:bodyPr wrap="none">
            <a:spAutoFit/>
          </a:bodyPr>
          <a:lstStyle/>
          <a:p>
            <a:r>
              <a:rPr lang="fr-FR" dirty="0">
                <a:solidFill>
                  <a:srgbClr val="0070C0"/>
                </a:solidFill>
              </a:rPr>
              <a:t>Sinon, vous pouvez le faire </a:t>
            </a:r>
            <a:r>
              <a:rPr lang="fr-FR" b="1" i="1" u="sng" dirty="0">
                <a:solidFill>
                  <a:srgbClr val="FF0000"/>
                </a:solidFill>
              </a:rPr>
              <a:t>manuellement </a:t>
            </a:r>
            <a:r>
              <a:rPr lang="fr-FR" dirty="0">
                <a:solidFill>
                  <a:srgbClr val="0070C0"/>
                </a:solidFill>
              </a:rPr>
              <a:t>en faisant une recherche sur différents sites </a:t>
            </a:r>
            <a:endParaRPr lang="fr-FR" dirty="0"/>
          </a:p>
        </p:txBody>
      </p:sp>
    </p:spTree>
    <p:extLst>
      <p:ext uri="{BB962C8B-B14F-4D97-AF65-F5344CB8AC3E}">
        <p14:creationId xmlns:p14="http://schemas.microsoft.com/office/powerpoint/2010/main" val="3441880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338A1D0-62CA-457C-A714-0A0F61F616D1}"/>
              </a:ext>
            </a:extLst>
          </p:cNvPr>
          <p:cNvSpPr>
            <a:spLocks noGrp="1"/>
          </p:cNvSpPr>
          <p:nvPr>
            <p:ph type="sldNum" sz="quarter" idx="12"/>
          </p:nvPr>
        </p:nvSpPr>
        <p:spPr/>
        <p:txBody>
          <a:bodyPr/>
          <a:lstStyle/>
          <a:p>
            <a:pPr>
              <a:defRPr/>
            </a:pPr>
            <a:fld id="{9B9963AD-68A0-4161-8A1A-A52483EEB60B}" type="slidenum">
              <a:rPr lang="fr-FR" altLang="fr-FR" smtClean="0"/>
              <a:pPr>
                <a:defRPr/>
              </a:pPr>
              <a:t>29</a:t>
            </a:fld>
            <a:endParaRPr lang="fr-FR" altLang="fr-FR"/>
          </a:p>
        </p:txBody>
      </p:sp>
      <p:pic>
        <p:nvPicPr>
          <p:cNvPr id="3" name="Image 2">
            <a:extLst>
              <a:ext uri="{FF2B5EF4-FFF2-40B4-BE49-F238E27FC236}">
                <a16:creationId xmlns:a16="http://schemas.microsoft.com/office/drawing/2014/main" id="{A488CEC2-3D38-4475-AEDC-7DAA244F9074}"/>
              </a:ext>
            </a:extLst>
          </p:cNvPr>
          <p:cNvPicPr>
            <a:picLocks noChangeAspect="1"/>
          </p:cNvPicPr>
          <p:nvPr/>
        </p:nvPicPr>
        <p:blipFill>
          <a:blip r:embed="rId2"/>
          <a:stretch>
            <a:fillRect/>
          </a:stretch>
        </p:blipFill>
        <p:spPr>
          <a:xfrm>
            <a:off x="428152" y="1953490"/>
            <a:ext cx="5456778" cy="3699164"/>
          </a:xfrm>
          <a:prstGeom prst="rect">
            <a:avLst/>
          </a:prstGeom>
        </p:spPr>
      </p:pic>
      <p:sp>
        <p:nvSpPr>
          <p:cNvPr id="4" name="Rectangle 3">
            <a:extLst>
              <a:ext uri="{FF2B5EF4-FFF2-40B4-BE49-F238E27FC236}">
                <a16:creationId xmlns:a16="http://schemas.microsoft.com/office/drawing/2014/main" id="{662E148A-D4AF-4B8B-88E6-55A0396941CC}"/>
              </a:ext>
            </a:extLst>
          </p:cNvPr>
          <p:cNvSpPr/>
          <p:nvPr/>
        </p:nvSpPr>
        <p:spPr>
          <a:xfrm>
            <a:off x="428152" y="1346261"/>
            <a:ext cx="3319563" cy="369332"/>
          </a:xfrm>
          <a:prstGeom prst="rect">
            <a:avLst/>
          </a:prstGeom>
        </p:spPr>
        <p:txBody>
          <a:bodyPr wrap="none">
            <a:spAutoFit/>
          </a:bodyPr>
          <a:lstStyle/>
          <a:p>
            <a:r>
              <a:rPr lang="fr-FR" dirty="0"/>
              <a:t>https://fr.wordpress.org/themes/</a:t>
            </a:r>
          </a:p>
        </p:txBody>
      </p:sp>
      <p:pic>
        <p:nvPicPr>
          <p:cNvPr id="5" name="Image 4">
            <a:extLst>
              <a:ext uri="{FF2B5EF4-FFF2-40B4-BE49-F238E27FC236}">
                <a16:creationId xmlns:a16="http://schemas.microsoft.com/office/drawing/2014/main" id="{5CE51C28-54DC-4797-A704-ADCB11457C3D}"/>
              </a:ext>
            </a:extLst>
          </p:cNvPr>
          <p:cNvPicPr>
            <a:picLocks noChangeAspect="1"/>
          </p:cNvPicPr>
          <p:nvPr/>
        </p:nvPicPr>
        <p:blipFill>
          <a:blip r:embed="rId3"/>
          <a:stretch>
            <a:fillRect/>
          </a:stretch>
        </p:blipFill>
        <p:spPr>
          <a:xfrm>
            <a:off x="7018037" y="1496226"/>
            <a:ext cx="2229161" cy="457264"/>
          </a:xfrm>
          <a:prstGeom prst="rect">
            <a:avLst/>
          </a:prstGeom>
        </p:spPr>
      </p:pic>
      <p:pic>
        <p:nvPicPr>
          <p:cNvPr id="6" name="Image 5">
            <a:extLst>
              <a:ext uri="{FF2B5EF4-FFF2-40B4-BE49-F238E27FC236}">
                <a16:creationId xmlns:a16="http://schemas.microsoft.com/office/drawing/2014/main" id="{ABDAF61B-BAF4-4DAA-AE0B-9B674F5095DC}"/>
              </a:ext>
            </a:extLst>
          </p:cNvPr>
          <p:cNvPicPr>
            <a:picLocks noChangeAspect="1"/>
          </p:cNvPicPr>
          <p:nvPr/>
        </p:nvPicPr>
        <p:blipFill>
          <a:blip r:embed="rId4"/>
          <a:stretch>
            <a:fillRect/>
          </a:stretch>
        </p:blipFill>
        <p:spPr>
          <a:xfrm>
            <a:off x="6096000" y="2313677"/>
            <a:ext cx="6087325" cy="457264"/>
          </a:xfrm>
          <a:prstGeom prst="rect">
            <a:avLst/>
          </a:prstGeom>
        </p:spPr>
      </p:pic>
      <p:pic>
        <p:nvPicPr>
          <p:cNvPr id="7" name="Image 6">
            <a:extLst>
              <a:ext uri="{FF2B5EF4-FFF2-40B4-BE49-F238E27FC236}">
                <a16:creationId xmlns:a16="http://schemas.microsoft.com/office/drawing/2014/main" id="{18B13337-57BB-440B-8FD0-A6D346B9051D}"/>
              </a:ext>
            </a:extLst>
          </p:cNvPr>
          <p:cNvPicPr>
            <a:picLocks noChangeAspect="1"/>
          </p:cNvPicPr>
          <p:nvPr/>
        </p:nvPicPr>
        <p:blipFill>
          <a:blip r:embed="rId5"/>
          <a:stretch>
            <a:fillRect/>
          </a:stretch>
        </p:blipFill>
        <p:spPr>
          <a:xfrm>
            <a:off x="5918255" y="2944587"/>
            <a:ext cx="6273745" cy="2089163"/>
          </a:xfrm>
          <a:prstGeom prst="rect">
            <a:avLst/>
          </a:prstGeom>
        </p:spPr>
      </p:pic>
    </p:spTree>
    <p:extLst>
      <p:ext uri="{BB962C8B-B14F-4D97-AF65-F5344CB8AC3E}">
        <p14:creationId xmlns:p14="http://schemas.microsoft.com/office/powerpoint/2010/main" val="1915150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3</a:t>
            </a:fld>
            <a:endParaRPr lang="fr-FR" altLang="fr-FR"/>
          </a:p>
        </p:txBody>
      </p:sp>
      <p:pic>
        <p:nvPicPr>
          <p:cNvPr id="3" name="Image 2"/>
          <p:cNvPicPr>
            <a:picLocks noChangeAspect="1"/>
          </p:cNvPicPr>
          <p:nvPr/>
        </p:nvPicPr>
        <p:blipFill>
          <a:blip r:embed="rId2"/>
          <a:stretch>
            <a:fillRect/>
          </a:stretch>
        </p:blipFill>
        <p:spPr>
          <a:xfrm>
            <a:off x="914028" y="1149532"/>
            <a:ext cx="10439772" cy="4049486"/>
          </a:xfrm>
          <a:prstGeom prst="rect">
            <a:avLst/>
          </a:prstGeom>
        </p:spPr>
      </p:pic>
      <p:pic>
        <p:nvPicPr>
          <p:cNvPr id="5" name="Image 4">
            <a:extLst>
              <a:ext uri="{FF2B5EF4-FFF2-40B4-BE49-F238E27FC236}">
                <a16:creationId xmlns:a16="http://schemas.microsoft.com/office/drawing/2014/main" id="{E0B544DE-0288-4362-9C79-FB02BD8BD136}"/>
              </a:ext>
            </a:extLst>
          </p:cNvPr>
          <p:cNvPicPr>
            <a:picLocks noChangeAspect="1"/>
          </p:cNvPicPr>
          <p:nvPr/>
        </p:nvPicPr>
        <p:blipFill>
          <a:blip r:embed="rId3"/>
          <a:stretch>
            <a:fillRect/>
          </a:stretch>
        </p:blipFill>
        <p:spPr>
          <a:xfrm>
            <a:off x="6726382" y="3429000"/>
            <a:ext cx="4627418" cy="2440656"/>
          </a:xfrm>
          <a:prstGeom prst="rect">
            <a:avLst/>
          </a:prstGeom>
        </p:spPr>
      </p:pic>
    </p:spTree>
    <p:extLst>
      <p:ext uri="{BB962C8B-B14F-4D97-AF65-F5344CB8AC3E}">
        <p14:creationId xmlns:p14="http://schemas.microsoft.com/office/powerpoint/2010/main" val="1439650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4648201" y="6003546"/>
            <a:ext cx="3937025"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L’adresse de votre site …</a:t>
            </a:r>
          </a:p>
        </p:txBody>
      </p:sp>
      <p:sp>
        <p:nvSpPr>
          <p:cNvPr id="10" name="Rectangle 9"/>
          <p:cNvSpPr/>
          <p:nvPr/>
        </p:nvSpPr>
        <p:spPr>
          <a:xfrm>
            <a:off x="1524001" y="1484785"/>
            <a:ext cx="9143999" cy="830997"/>
          </a:xfrm>
          <a:prstGeom prst="rect">
            <a:avLst/>
          </a:prstGeom>
        </p:spPr>
        <p:txBody>
          <a:bodyPr wrap="square">
            <a:spAutoFit/>
          </a:bodyPr>
          <a:lstStyle/>
          <a:p>
            <a:r>
              <a:rPr lang="fr-FR" sz="2400" dirty="0">
                <a:solidFill>
                  <a:srgbClr val="0070C0"/>
                </a:solidFill>
              </a:rPr>
              <a:t>Avec FILEZILLA, vous pouvez transférer directement votre thème dans la base de données,</a:t>
            </a:r>
          </a:p>
        </p:txBody>
      </p:sp>
      <p:pic>
        <p:nvPicPr>
          <p:cNvPr id="3" name="Image 2">
            <a:extLst>
              <a:ext uri="{FF2B5EF4-FFF2-40B4-BE49-F238E27FC236}">
                <a16:creationId xmlns:a16="http://schemas.microsoft.com/office/drawing/2014/main" id="{958986BC-78B9-4420-A938-D67BB1A20828}"/>
              </a:ext>
            </a:extLst>
          </p:cNvPr>
          <p:cNvPicPr>
            <a:picLocks noChangeAspect="1"/>
          </p:cNvPicPr>
          <p:nvPr/>
        </p:nvPicPr>
        <p:blipFill>
          <a:blip r:embed="rId2"/>
          <a:stretch>
            <a:fillRect/>
          </a:stretch>
        </p:blipFill>
        <p:spPr>
          <a:xfrm>
            <a:off x="0" y="2242776"/>
            <a:ext cx="12192000" cy="2372448"/>
          </a:xfrm>
          <a:prstGeom prst="rect">
            <a:avLst/>
          </a:prstGeom>
        </p:spPr>
      </p:pic>
    </p:spTree>
    <p:extLst>
      <p:ext uri="{BB962C8B-B14F-4D97-AF65-F5344CB8AC3E}">
        <p14:creationId xmlns:p14="http://schemas.microsoft.com/office/powerpoint/2010/main" val="319758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B3E45F2-D12B-492C-B214-A4B9ACD88916}"/>
              </a:ext>
            </a:extLst>
          </p:cNvPr>
          <p:cNvSpPr>
            <a:spLocks noGrp="1"/>
          </p:cNvSpPr>
          <p:nvPr>
            <p:ph type="sldNum" sz="quarter" idx="12"/>
          </p:nvPr>
        </p:nvSpPr>
        <p:spPr/>
        <p:txBody>
          <a:bodyPr/>
          <a:lstStyle/>
          <a:p>
            <a:pPr>
              <a:defRPr/>
            </a:pPr>
            <a:fld id="{9B9963AD-68A0-4161-8A1A-A52483EEB60B}" type="slidenum">
              <a:rPr lang="fr-FR" altLang="fr-FR" smtClean="0"/>
              <a:pPr>
                <a:defRPr/>
              </a:pPr>
              <a:t>31</a:t>
            </a:fld>
            <a:endParaRPr lang="fr-FR" altLang="fr-FR"/>
          </a:p>
        </p:txBody>
      </p:sp>
      <p:pic>
        <p:nvPicPr>
          <p:cNvPr id="3" name="Image 2">
            <a:extLst>
              <a:ext uri="{FF2B5EF4-FFF2-40B4-BE49-F238E27FC236}">
                <a16:creationId xmlns:a16="http://schemas.microsoft.com/office/drawing/2014/main" id="{1BE70015-6756-4087-BF7F-8AFAA8BFE652}"/>
              </a:ext>
            </a:extLst>
          </p:cNvPr>
          <p:cNvPicPr>
            <a:picLocks noChangeAspect="1"/>
          </p:cNvPicPr>
          <p:nvPr/>
        </p:nvPicPr>
        <p:blipFill>
          <a:blip r:embed="rId2"/>
          <a:stretch>
            <a:fillRect/>
          </a:stretch>
        </p:blipFill>
        <p:spPr>
          <a:xfrm>
            <a:off x="0" y="1795053"/>
            <a:ext cx="12192000" cy="3267893"/>
          </a:xfrm>
          <a:prstGeom prst="rect">
            <a:avLst/>
          </a:prstGeom>
        </p:spPr>
      </p:pic>
    </p:spTree>
    <p:extLst>
      <p:ext uri="{BB962C8B-B14F-4D97-AF65-F5344CB8AC3E}">
        <p14:creationId xmlns:p14="http://schemas.microsoft.com/office/powerpoint/2010/main" val="754887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631505" y="1208534"/>
            <a:ext cx="9143999" cy="430887"/>
          </a:xfrm>
          <a:prstGeom prst="rect">
            <a:avLst/>
          </a:prstGeom>
        </p:spPr>
        <p:txBody>
          <a:bodyPr wrap="square">
            <a:spAutoFit/>
          </a:bodyPr>
          <a:lstStyle/>
          <a:p>
            <a:r>
              <a:rPr lang="fr-FR" sz="2200" dirty="0">
                <a:solidFill>
                  <a:srgbClr val="0070C0"/>
                </a:solidFill>
              </a:rPr>
              <a:t>Vous retrouvez vos thèmes directement dans votre site WordPress</a:t>
            </a:r>
          </a:p>
        </p:txBody>
      </p:sp>
      <p:pic>
        <p:nvPicPr>
          <p:cNvPr id="2" name="Image 1">
            <a:extLst>
              <a:ext uri="{FF2B5EF4-FFF2-40B4-BE49-F238E27FC236}">
                <a16:creationId xmlns:a16="http://schemas.microsoft.com/office/drawing/2014/main" id="{D2E32285-52A2-4F9E-BB4C-9535DFD8839E}"/>
              </a:ext>
            </a:extLst>
          </p:cNvPr>
          <p:cNvPicPr>
            <a:picLocks noChangeAspect="1"/>
          </p:cNvPicPr>
          <p:nvPr/>
        </p:nvPicPr>
        <p:blipFill>
          <a:blip r:embed="rId2"/>
          <a:stretch>
            <a:fillRect/>
          </a:stretch>
        </p:blipFill>
        <p:spPr>
          <a:xfrm>
            <a:off x="758668" y="1639421"/>
            <a:ext cx="10016836" cy="4483727"/>
          </a:xfrm>
          <a:prstGeom prst="rect">
            <a:avLst/>
          </a:prstGeom>
        </p:spPr>
      </p:pic>
    </p:spTree>
    <p:extLst>
      <p:ext uri="{BB962C8B-B14F-4D97-AF65-F5344CB8AC3E}">
        <p14:creationId xmlns:p14="http://schemas.microsoft.com/office/powerpoint/2010/main" val="27690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6616446" y="1268404"/>
            <a:ext cx="3937025"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Visualisez les thèmes</a:t>
            </a:r>
          </a:p>
        </p:txBody>
      </p:sp>
      <p:pic>
        <p:nvPicPr>
          <p:cNvPr id="2" name="Image 1">
            <a:extLst>
              <a:ext uri="{FF2B5EF4-FFF2-40B4-BE49-F238E27FC236}">
                <a16:creationId xmlns:a16="http://schemas.microsoft.com/office/drawing/2014/main" id="{5305744C-A485-4295-B5C1-81DF18432AD1}"/>
              </a:ext>
            </a:extLst>
          </p:cNvPr>
          <p:cNvPicPr>
            <a:picLocks noChangeAspect="1"/>
          </p:cNvPicPr>
          <p:nvPr/>
        </p:nvPicPr>
        <p:blipFill>
          <a:blip r:embed="rId2"/>
          <a:stretch>
            <a:fillRect/>
          </a:stretch>
        </p:blipFill>
        <p:spPr>
          <a:xfrm>
            <a:off x="741365" y="1157758"/>
            <a:ext cx="4086795" cy="3477110"/>
          </a:xfrm>
          <a:prstGeom prst="rect">
            <a:avLst/>
          </a:prstGeom>
        </p:spPr>
      </p:pic>
      <p:pic>
        <p:nvPicPr>
          <p:cNvPr id="3" name="Image 2">
            <a:extLst>
              <a:ext uri="{FF2B5EF4-FFF2-40B4-BE49-F238E27FC236}">
                <a16:creationId xmlns:a16="http://schemas.microsoft.com/office/drawing/2014/main" id="{9EBEDBC1-C8FC-4A87-874C-2D9720D5AF6E}"/>
              </a:ext>
            </a:extLst>
          </p:cNvPr>
          <p:cNvPicPr>
            <a:picLocks noChangeAspect="1"/>
          </p:cNvPicPr>
          <p:nvPr/>
        </p:nvPicPr>
        <p:blipFill>
          <a:blip r:embed="rId3"/>
          <a:stretch>
            <a:fillRect/>
          </a:stretch>
        </p:blipFill>
        <p:spPr>
          <a:xfrm>
            <a:off x="5709673" y="1850251"/>
            <a:ext cx="6038982" cy="4218040"/>
          </a:xfrm>
          <a:prstGeom prst="rect">
            <a:avLst/>
          </a:prstGeom>
        </p:spPr>
      </p:pic>
    </p:spTree>
    <p:extLst>
      <p:ext uri="{BB962C8B-B14F-4D97-AF65-F5344CB8AC3E}">
        <p14:creationId xmlns:p14="http://schemas.microsoft.com/office/powerpoint/2010/main" val="269580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3AD4C302-BAEF-48EE-994C-C09A2BF670BD}"/>
              </a:ext>
            </a:extLst>
          </p:cNvPr>
          <p:cNvPicPr>
            <a:picLocks noChangeAspect="1"/>
          </p:cNvPicPr>
          <p:nvPr/>
        </p:nvPicPr>
        <p:blipFill>
          <a:blip r:embed="rId2"/>
          <a:stretch>
            <a:fillRect/>
          </a:stretch>
        </p:blipFill>
        <p:spPr>
          <a:xfrm>
            <a:off x="1052946" y="1182167"/>
            <a:ext cx="8977745" cy="4364037"/>
          </a:xfrm>
          <a:prstGeom prst="rect">
            <a:avLst/>
          </a:prstGeom>
        </p:spPr>
      </p:pic>
      <p:sp>
        <p:nvSpPr>
          <p:cNvPr id="9" name="ZoneTexte 8"/>
          <p:cNvSpPr txBox="1"/>
          <p:nvPr/>
        </p:nvSpPr>
        <p:spPr>
          <a:xfrm>
            <a:off x="1991545" y="5733256"/>
            <a:ext cx="6251467"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Nous prendrons le thème « page </a:t>
            </a:r>
            <a:r>
              <a:rPr lang="fr-FR" sz="2000" dirty="0" err="1">
                <a:solidFill>
                  <a:srgbClr val="2D2DB9"/>
                </a:solidFill>
                <a:latin typeface="Times New Roman" pitchFamily="18" charset="0"/>
                <a:ea typeface="Microsoft YaHei" pitchFamily="34" charset="-122"/>
              </a:rPr>
              <a:t>builder</a:t>
            </a:r>
            <a:r>
              <a:rPr lang="fr-FR" sz="2000" dirty="0">
                <a:solidFill>
                  <a:srgbClr val="2D2DB9"/>
                </a:solidFill>
                <a:latin typeface="Times New Roman" pitchFamily="18" charset="0"/>
                <a:ea typeface="Microsoft YaHei" pitchFamily="34" charset="-122"/>
              </a:rPr>
              <a:t> </a:t>
            </a:r>
            <a:r>
              <a:rPr lang="fr-FR" sz="2000" dirty="0" err="1">
                <a:solidFill>
                  <a:srgbClr val="2D2DB9"/>
                </a:solidFill>
                <a:latin typeface="Times New Roman" pitchFamily="18" charset="0"/>
                <a:ea typeface="Microsoft YaHei" pitchFamily="34" charset="-122"/>
              </a:rPr>
              <a:t>framework</a:t>
            </a:r>
            <a:r>
              <a:rPr lang="fr-FR" sz="2000" dirty="0">
                <a:solidFill>
                  <a:srgbClr val="2D2DB9"/>
                </a:solidFill>
                <a:latin typeface="Times New Roman" pitchFamily="18" charset="0"/>
                <a:ea typeface="Microsoft YaHei" pitchFamily="34" charset="-122"/>
              </a:rPr>
              <a:t> </a:t>
            </a:r>
          </a:p>
        </p:txBody>
      </p:sp>
    </p:spTree>
    <p:extLst>
      <p:ext uri="{BB962C8B-B14F-4D97-AF65-F5344CB8AC3E}">
        <p14:creationId xmlns:p14="http://schemas.microsoft.com/office/powerpoint/2010/main" val="304523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2783633" y="3765498"/>
            <a:ext cx="5502455" cy="2246769"/>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Il faudra faire les modifications du Menu :</a:t>
            </a:r>
          </a:p>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Accueil</a:t>
            </a:r>
          </a:p>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A propos de </a:t>
            </a:r>
          </a:p>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Portfolio</a:t>
            </a:r>
          </a:p>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Articles</a:t>
            </a:r>
          </a:p>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Les réseaux sociaux</a:t>
            </a:r>
          </a:p>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Contact</a:t>
            </a:r>
          </a:p>
        </p:txBody>
      </p:sp>
      <p:cxnSp>
        <p:nvCxnSpPr>
          <p:cNvPr id="4" name="Connecteur droit avec flèche 3"/>
          <p:cNvCxnSpPr/>
          <p:nvPr/>
        </p:nvCxnSpPr>
        <p:spPr bwMode="auto">
          <a:xfrm flipH="1" flipV="1">
            <a:off x="6816080" y="4653136"/>
            <a:ext cx="1656184" cy="648072"/>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Rectangle 4"/>
          <p:cNvSpPr/>
          <p:nvPr/>
        </p:nvSpPr>
        <p:spPr>
          <a:xfrm>
            <a:off x="7993603" y="5463782"/>
            <a:ext cx="2377575" cy="369332"/>
          </a:xfrm>
          <a:prstGeom prst="rect">
            <a:avLst/>
          </a:prstGeom>
        </p:spPr>
        <p:txBody>
          <a:bodyPr wrap="none">
            <a:spAutoFit/>
          </a:bodyPr>
          <a:lstStyle/>
          <a:p>
            <a:pPr algn="ctr" defTabSz="449263" eaLnBrk="0" fontAlgn="base" hangingPunct="0">
              <a:spcBef>
                <a:spcPct val="0"/>
              </a:spcBef>
              <a:spcAft>
                <a:spcPct val="0"/>
              </a:spcAft>
              <a:defRPr/>
            </a:pPr>
            <a:r>
              <a:rPr lang="fr-FR" dirty="0">
                <a:solidFill>
                  <a:srgbClr val="2D2DB9"/>
                </a:solidFill>
                <a:latin typeface="Times New Roman" pitchFamily="18" charset="0"/>
                <a:ea typeface="Microsoft YaHei" pitchFamily="34" charset="-122"/>
              </a:rPr>
              <a:t>Les éléments demandés</a:t>
            </a:r>
          </a:p>
        </p:txBody>
      </p:sp>
      <p:pic>
        <p:nvPicPr>
          <p:cNvPr id="2" name="Image 1">
            <a:extLst>
              <a:ext uri="{FF2B5EF4-FFF2-40B4-BE49-F238E27FC236}">
                <a16:creationId xmlns:a16="http://schemas.microsoft.com/office/drawing/2014/main" id="{71E2848F-914A-4C00-A704-F960EF17E636}"/>
              </a:ext>
            </a:extLst>
          </p:cNvPr>
          <p:cNvPicPr>
            <a:picLocks noChangeAspect="1"/>
          </p:cNvPicPr>
          <p:nvPr/>
        </p:nvPicPr>
        <p:blipFill>
          <a:blip r:embed="rId2"/>
          <a:stretch>
            <a:fillRect/>
          </a:stretch>
        </p:blipFill>
        <p:spPr>
          <a:xfrm>
            <a:off x="2244437" y="1118672"/>
            <a:ext cx="5908513" cy="2467673"/>
          </a:xfrm>
          <a:prstGeom prst="rect">
            <a:avLst/>
          </a:prstGeom>
        </p:spPr>
      </p:pic>
    </p:spTree>
    <p:extLst>
      <p:ext uri="{BB962C8B-B14F-4D97-AF65-F5344CB8AC3E}">
        <p14:creationId xmlns:p14="http://schemas.microsoft.com/office/powerpoint/2010/main" val="82211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1000"/>
                                        <p:tgtEl>
                                          <p:spTgt spid="8">
                                            <p:txEl>
                                              <p:pRg st="3" end="3"/>
                                            </p:txEl>
                                          </p:spTgt>
                                        </p:tgtEl>
                                      </p:cBhvr>
                                    </p:animEffect>
                                    <p:anim calcmode="lin" valueType="num">
                                      <p:cBhvr>
                                        <p:cTn id="2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Effect transition="in" filter="fade">
                                      <p:cBhvr>
                                        <p:cTn id="35" dur="1000"/>
                                        <p:tgtEl>
                                          <p:spTgt spid="8">
                                            <p:txEl>
                                              <p:pRg st="4" end="4"/>
                                            </p:txEl>
                                          </p:spTgt>
                                        </p:tgtEl>
                                      </p:cBhvr>
                                    </p:animEffect>
                                    <p:anim calcmode="lin" valueType="num">
                                      <p:cBhvr>
                                        <p:cTn id="36"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fade">
                                      <p:cBhvr>
                                        <p:cTn id="42" dur="1000"/>
                                        <p:tgtEl>
                                          <p:spTgt spid="8">
                                            <p:txEl>
                                              <p:pRg st="5" end="5"/>
                                            </p:txEl>
                                          </p:spTgt>
                                        </p:tgtEl>
                                      </p:cBhvr>
                                    </p:animEffect>
                                    <p:anim calcmode="lin" valueType="num">
                                      <p:cBhvr>
                                        <p:cTn id="43"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8">
                                            <p:txEl>
                                              <p:pRg st="6" end="6"/>
                                            </p:txEl>
                                          </p:spTgt>
                                        </p:tgtEl>
                                        <p:attrNameLst>
                                          <p:attrName>style.visibility</p:attrName>
                                        </p:attrNameLst>
                                      </p:cBhvr>
                                      <p:to>
                                        <p:strVal val="visible"/>
                                      </p:to>
                                    </p:set>
                                    <p:animEffect transition="in" filter="fade">
                                      <p:cBhvr>
                                        <p:cTn id="49" dur="1000"/>
                                        <p:tgtEl>
                                          <p:spTgt spid="8">
                                            <p:txEl>
                                              <p:pRg st="6" end="6"/>
                                            </p:txEl>
                                          </p:spTgt>
                                        </p:tgtEl>
                                      </p:cBhvr>
                                    </p:animEffect>
                                    <p:anim calcmode="lin" valueType="num">
                                      <p:cBhvr>
                                        <p:cTn id="50"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703513" y="1328260"/>
            <a:ext cx="3456384" cy="707886"/>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Voilà ce que donne votre site  pour l’instant.</a:t>
            </a:r>
          </a:p>
        </p:txBody>
      </p:sp>
      <p:pic>
        <p:nvPicPr>
          <p:cNvPr id="2" name="Image 1">
            <a:extLst>
              <a:ext uri="{FF2B5EF4-FFF2-40B4-BE49-F238E27FC236}">
                <a16:creationId xmlns:a16="http://schemas.microsoft.com/office/drawing/2014/main" id="{D67CD0C6-9F85-442D-BDB9-5CB4A25CE467}"/>
              </a:ext>
            </a:extLst>
          </p:cNvPr>
          <p:cNvPicPr>
            <a:picLocks noChangeAspect="1"/>
          </p:cNvPicPr>
          <p:nvPr/>
        </p:nvPicPr>
        <p:blipFill>
          <a:blip r:embed="rId2"/>
          <a:stretch>
            <a:fillRect/>
          </a:stretch>
        </p:blipFill>
        <p:spPr>
          <a:xfrm>
            <a:off x="5275176" y="1328260"/>
            <a:ext cx="6639733" cy="4612921"/>
          </a:xfrm>
          <a:prstGeom prst="rect">
            <a:avLst/>
          </a:prstGeom>
        </p:spPr>
      </p:pic>
    </p:spTree>
    <p:extLst>
      <p:ext uri="{BB962C8B-B14F-4D97-AF65-F5344CB8AC3E}">
        <p14:creationId xmlns:p14="http://schemas.microsoft.com/office/powerpoint/2010/main" val="219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2872432" y="1340769"/>
            <a:ext cx="6447137" cy="830997"/>
          </a:xfrm>
          <a:prstGeom prst="rect">
            <a:avLst/>
          </a:prstGeom>
          <a:noFill/>
        </p:spPr>
        <p:txBody>
          <a:bodyPr wrap="square">
            <a:spAutoFit/>
          </a:bodyPr>
          <a:lstStyle/>
          <a:p>
            <a:pPr algn="ctr" defTabSz="449263" eaLnBrk="0" fontAlgn="base" hangingPunct="0">
              <a:spcBef>
                <a:spcPct val="0"/>
              </a:spcBef>
              <a:spcAft>
                <a:spcPct val="0"/>
              </a:spcAft>
              <a:defRPr/>
            </a:pPr>
            <a:r>
              <a:rPr lang="fr-FR" sz="2400" dirty="0">
                <a:solidFill>
                  <a:srgbClr val="2D2DB9"/>
                </a:solidFill>
                <a:latin typeface="Times New Roman" pitchFamily="18" charset="0"/>
                <a:ea typeface="Microsoft YaHei" pitchFamily="34" charset="-122"/>
              </a:rPr>
              <a:t>Comment accéder au compte administrateur de votre WordPress</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3592" y="2663498"/>
            <a:ext cx="5892800" cy="546100"/>
          </a:xfrm>
          <a:prstGeom prst="rect">
            <a:avLst/>
          </a:prstGeom>
        </p:spPr>
      </p:pic>
      <p:sp>
        <p:nvSpPr>
          <p:cNvPr id="9" name="ZoneTexte 8"/>
          <p:cNvSpPr txBox="1"/>
          <p:nvPr/>
        </p:nvSpPr>
        <p:spPr>
          <a:xfrm>
            <a:off x="1851722" y="4293096"/>
            <a:ext cx="3937025" cy="707886"/>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Identifiant Etudiant</a:t>
            </a:r>
          </a:p>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(Comme pour le cours sur le </a:t>
            </a:r>
            <a:r>
              <a:rPr lang="fr-FR" sz="2000" dirty="0" err="1">
                <a:solidFill>
                  <a:srgbClr val="2D2DB9"/>
                </a:solidFill>
                <a:latin typeface="Times New Roman" pitchFamily="18" charset="0"/>
                <a:ea typeface="Microsoft YaHei" pitchFamily="34" charset="-122"/>
              </a:rPr>
              <a:t>php</a:t>
            </a:r>
            <a:r>
              <a:rPr lang="fr-FR" sz="2000" dirty="0">
                <a:solidFill>
                  <a:srgbClr val="2D2DB9"/>
                </a:solidFill>
                <a:latin typeface="Times New Roman" pitchFamily="18" charset="0"/>
                <a:ea typeface="Microsoft YaHei" pitchFamily="34" charset="-122"/>
              </a:rPr>
              <a:t>)</a:t>
            </a:r>
          </a:p>
        </p:txBody>
      </p:sp>
      <p:cxnSp>
        <p:nvCxnSpPr>
          <p:cNvPr id="5" name="Connecteur droit avec flèche 4"/>
          <p:cNvCxnSpPr/>
          <p:nvPr/>
        </p:nvCxnSpPr>
        <p:spPr bwMode="auto">
          <a:xfrm flipV="1">
            <a:off x="3935760" y="2936548"/>
            <a:ext cx="1512168" cy="1356548"/>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Ellipse 9"/>
          <p:cNvSpPr/>
          <p:nvPr/>
        </p:nvSpPr>
        <p:spPr bwMode="auto">
          <a:xfrm>
            <a:off x="6528048" y="2564904"/>
            <a:ext cx="1788344" cy="720080"/>
          </a:xfrm>
          <a:prstGeom prst="ellipse">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49263" fontAlgn="base">
              <a:spcBef>
                <a:spcPct val="0"/>
              </a:spcBef>
              <a:spcAft>
                <a:spcPct val="0"/>
              </a:spcAft>
              <a:buClr>
                <a:srgbClr val="000000"/>
              </a:buClr>
              <a:buSzPct val="100000"/>
            </a:pPr>
            <a:endParaRPr lang="fr-FR" sz="2400">
              <a:solidFill>
                <a:schemeClr val="bg1"/>
              </a:solidFill>
              <a:latin typeface="Times New Roman" panose="02020603050405020304" pitchFamily="18" charset="0"/>
              <a:ea typeface="Microsoft YaHei" panose="020B0503020204020204" pitchFamily="34" charset="-122"/>
            </a:endParaRPr>
          </a:p>
        </p:txBody>
      </p:sp>
      <p:sp>
        <p:nvSpPr>
          <p:cNvPr id="14" name="ZoneTexte 13"/>
          <p:cNvSpPr txBox="1"/>
          <p:nvPr/>
        </p:nvSpPr>
        <p:spPr>
          <a:xfrm>
            <a:off x="5975777" y="4431726"/>
            <a:ext cx="3937025" cy="707886"/>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Il faut ajouter </a:t>
            </a:r>
            <a:r>
              <a:rPr lang="fr-FR" sz="2000" dirty="0" err="1">
                <a:solidFill>
                  <a:srgbClr val="2D2DB9"/>
                </a:solidFill>
                <a:latin typeface="Times New Roman" pitchFamily="18" charset="0"/>
                <a:ea typeface="Microsoft YaHei" pitchFamily="34" charset="-122"/>
              </a:rPr>
              <a:t>wp</a:t>
            </a:r>
            <a:r>
              <a:rPr lang="fr-FR" sz="2000" dirty="0">
                <a:solidFill>
                  <a:srgbClr val="2D2DB9"/>
                </a:solidFill>
                <a:latin typeface="Times New Roman" pitchFamily="18" charset="0"/>
                <a:ea typeface="Microsoft YaHei" pitchFamily="34" charset="-122"/>
              </a:rPr>
              <a:t>-admin pour accéder aux droits administrateurs</a:t>
            </a:r>
          </a:p>
        </p:txBody>
      </p:sp>
      <p:cxnSp>
        <p:nvCxnSpPr>
          <p:cNvPr id="15" name="Connecteur droit avec flèche 14"/>
          <p:cNvCxnSpPr/>
          <p:nvPr/>
        </p:nvCxnSpPr>
        <p:spPr bwMode="auto">
          <a:xfrm flipH="1" flipV="1">
            <a:off x="7422220" y="3284984"/>
            <a:ext cx="637596" cy="1146742"/>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35985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fade">
                                      <p:cBhvr>
                                        <p:cTn id="21" dur="1000"/>
                                        <p:tgtEl>
                                          <p:spTgt spid="9">
                                            <p:txEl>
                                              <p:pRg st="1" end="1"/>
                                            </p:txEl>
                                          </p:spTgt>
                                        </p:tgtEl>
                                      </p:cBhvr>
                                    </p:animEffect>
                                    <p:anim calcmode="lin" valueType="num">
                                      <p:cBhvr>
                                        <p:cTn id="22"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Effect transition="in" filter="fade">
                                      <p:cBhvr>
                                        <p:cTn id="28" dur="1000"/>
                                        <p:tgtEl>
                                          <p:spTgt spid="14">
                                            <p:txEl>
                                              <p:pRg st="0" end="0"/>
                                            </p:txEl>
                                          </p:spTgt>
                                        </p:tgtEl>
                                      </p:cBhvr>
                                    </p:animEffect>
                                    <p:anim calcmode="lin" valueType="num">
                                      <p:cBhvr>
                                        <p:cTn id="29"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6360422" y="1422504"/>
            <a:ext cx="3937025"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Personnalisation du thème</a:t>
            </a:r>
          </a:p>
        </p:txBody>
      </p:sp>
      <p:pic>
        <p:nvPicPr>
          <p:cNvPr id="2" name="Image 1">
            <a:extLst>
              <a:ext uri="{FF2B5EF4-FFF2-40B4-BE49-F238E27FC236}">
                <a16:creationId xmlns:a16="http://schemas.microsoft.com/office/drawing/2014/main" id="{04236FDB-4A53-4A2C-AB56-3E6CAE625D3E}"/>
              </a:ext>
            </a:extLst>
          </p:cNvPr>
          <p:cNvPicPr>
            <a:picLocks noChangeAspect="1"/>
          </p:cNvPicPr>
          <p:nvPr/>
        </p:nvPicPr>
        <p:blipFill>
          <a:blip r:embed="rId2"/>
          <a:stretch>
            <a:fillRect/>
          </a:stretch>
        </p:blipFill>
        <p:spPr>
          <a:xfrm>
            <a:off x="771588" y="1212985"/>
            <a:ext cx="4314527" cy="4869160"/>
          </a:xfrm>
          <a:prstGeom prst="rect">
            <a:avLst/>
          </a:prstGeom>
        </p:spPr>
      </p:pic>
      <p:pic>
        <p:nvPicPr>
          <p:cNvPr id="3" name="Image 2">
            <a:extLst>
              <a:ext uri="{FF2B5EF4-FFF2-40B4-BE49-F238E27FC236}">
                <a16:creationId xmlns:a16="http://schemas.microsoft.com/office/drawing/2014/main" id="{339CBE54-AA91-4543-8B1B-E62CF37A18A4}"/>
              </a:ext>
            </a:extLst>
          </p:cNvPr>
          <p:cNvPicPr>
            <a:picLocks noChangeAspect="1"/>
          </p:cNvPicPr>
          <p:nvPr/>
        </p:nvPicPr>
        <p:blipFill>
          <a:blip r:embed="rId3"/>
          <a:stretch>
            <a:fillRect/>
          </a:stretch>
        </p:blipFill>
        <p:spPr>
          <a:xfrm>
            <a:off x="5666509" y="2266147"/>
            <a:ext cx="6096000" cy="3169349"/>
          </a:xfrm>
          <a:prstGeom prst="rect">
            <a:avLst/>
          </a:prstGeom>
        </p:spPr>
      </p:pic>
    </p:spTree>
    <p:extLst>
      <p:ext uri="{BB962C8B-B14F-4D97-AF65-F5344CB8AC3E}">
        <p14:creationId xmlns:p14="http://schemas.microsoft.com/office/powerpoint/2010/main" val="33956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6172521" y="2731012"/>
            <a:ext cx="3937025" cy="1015663"/>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Réalisez les diverses modifications pour réaliser votre site « vitrine »</a:t>
            </a:r>
          </a:p>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 </a:t>
            </a:r>
          </a:p>
        </p:txBody>
      </p:sp>
      <p:cxnSp>
        <p:nvCxnSpPr>
          <p:cNvPr id="4" name="Connecteur droit avec flèche 3"/>
          <p:cNvCxnSpPr>
            <a:cxnSpLocks/>
          </p:cNvCxnSpPr>
          <p:nvPr/>
        </p:nvCxnSpPr>
        <p:spPr bwMode="auto">
          <a:xfrm flipH="1">
            <a:off x="3374800" y="3487874"/>
            <a:ext cx="2644680" cy="251884"/>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Connecteur droit avec flèche 10"/>
          <p:cNvCxnSpPr>
            <a:cxnSpLocks/>
          </p:cNvCxnSpPr>
          <p:nvPr/>
        </p:nvCxnSpPr>
        <p:spPr bwMode="auto">
          <a:xfrm flipH="1">
            <a:off x="3374800" y="3487874"/>
            <a:ext cx="2696282" cy="503769"/>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Connecteur droit avec flèche 12"/>
          <p:cNvCxnSpPr>
            <a:cxnSpLocks/>
          </p:cNvCxnSpPr>
          <p:nvPr/>
        </p:nvCxnSpPr>
        <p:spPr bwMode="auto">
          <a:xfrm flipH="1">
            <a:off x="3330267" y="3683212"/>
            <a:ext cx="2740815" cy="762569"/>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Connecteur droit avec flèche 14"/>
          <p:cNvCxnSpPr/>
          <p:nvPr/>
        </p:nvCxnSpPr>
        <p:spPr bwMode="auto">
          <a:xfrm flipH="1">
            <a:off x="3431705" y="3746674"/>
            <a:ext cx="2639377" cy="1338510"/>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Image 1">
            <a:extLst>
              <a:ext uri="{FF2B5EF4-FFF2-40B4-BE49-F238E27FC236}">
                <a16:creationId xmlns:a16="http://schemas.microsoft.com/office/drawing/2014/main" id="{567C9407-CCD2-471C-91C8-0B266AEE604D}"/>
              </a:ext>
            </a:extLst>
          </p:cNvPr>
          <p:cNvPicPr>
            <a:picLocks noChangeAspect="1"/>
          </p:cNvPicPr>
          <p:nvPr/>
        </p:nvPicPr>
        <p:blipFill>
          <a:blip r:embed="rId2"/>
          <a:stretch>
            <a:fillRect/>
          </a:stretch>
        </p:blipFill>
        <p:spPr>
          <a:xfrm>
            <a:off x="304801" y="1177635"/>
            <a:ext cx="2855634" cy="5011155"/>
          </a:xfrm>
          <a:prstGeom prst="rect">
            <a:avLst/>
          </a:prstGeom>
        </p:spPr>
      </p:pic>
    </p:spTree>
    <p:extLst>
      <p:ext uri="{BB962C8B-B14F-4D97-AF65-F5344CB8AC3E}">
        <p14:creationId xmlns:p14="http://schemas.microsoft.com/office/powerpoint/2010/main" val="150207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4</a:t>
            </a:fld>
            <a:endParaRPr lang="fr-FR" altLang="fr-FR"/>
          </a:p>
        </p:txBody>
      </p:sp>
      <p:pic>
        <p:nvPicPr>
          <p:cNvPr id="3" name="Image 2"/>
          <p:cNvPicPr>
            <a:picLocks noChangeAspect="1"/>
          </p:cNvPicPr>
          <p:nvPr/>
        </p:nvPicPr>
        <p:blipFill>
          <a:blip r:embed="rId2"/>
          <a:stretch>
            <a:fillRect/>
          </a:stretch>
        </p:blipFill>
        <p:spPr>
          <a:xfrm>
            <a:off x="6623038" y="973532"/>
            <a:ext cx="5372850" cy="4982270"/>
          </a:xfrm>
          <a:prstGeom prst="rect">
            <a:avLst/>
          </a:prstGeom>
        </p:spPr>
      </p:pic>
      <p:pic>
        <p:nvPicPr>
          <p:cNvPr id="4" name="Image 3"/>
          <p:cNvPicPr>
            <a:picLocks noChangeAspect="1"/>
          </p:cNvPicPr>
          <p:nvPr/>
        </p:nvPicPr>
        <p:blipFill>
          <a:blip r:embed="rId3"/>
          <a:stretch>
            <a:fillRect/>
          </a:stretch>
        </p:blipFill>
        <p:spPr>
          <a:xfrm>
            <a:off x="370979" y="5932319"/>
            <a:ext cx="11098251" cy="424033"/>
          </a:xfrm>
          <a:prstGeom prst="rect">
            <a:avLst/>
          </a:prstGeom>
        </p:spPr>
      </p:pic>
      <p:pic>
        <p:nvPicPr>
          <p:cNvPr id="6" name="Image 5">
            <a:extLst>
              <a:ext uri="{FF2B5EF4-FFF2-40B4-BE49-F238E27FC236}">
                <a16:creationId xmlns:a16="http://schemas.microsoft.com/office/drawing/2014/main" id="{C5D9CCB8-D741-4B18-800B-8F00A906F685}"/>
              </a:ext>
            </a:extLst>
          </p:cNvPr>
          <p:cNvPicPr>
            <a:picLocks noChangeAspect="1"/>
          </p:cNvPicPr>
          <p:nvPr/>
        </p:nvPicPr>
        <p:blipFill>
          <a:blip r:embed="rId4"/>
          <a:stretch>
            <a:fillRect/>
          </a:stretch>
        </p:blipFill>
        <p:spPr>
          <a:xfrm>
            <a:off x="1018020" y="2522841"/>
            <a:ext cx="4550943" cy="1094531"/>
          </a:xfrm>
          <a:prstGeom prst="rect">
            <a:avLst/>
          </a:prstGeom>
        </p:spPr>
      </p:pic>
    </p:spTree>
    <p:extLst>
      <p:ext uri="{BB962C8B-B14F-4D97-AF65-F5344CB8AC3E}">
        <p14:creationId xmlns:p14="http://schemas.microsoft.com/office/powerpoint/2010/main" val="42521542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62D92D8A-14EE-424B-A49E-09FCE628972C}"/>
              </a:ext>
            </a:extLst>
          </p:cNvPr>
          <p:cNvPicPr>
            <a:picLocks noChangeAspect="1"/>
          </p:cNvPicPr>
          <p:nvPr/>
        </p:nvPicPr>
        <p:blipFill>
          <a:blip r:embed="rId2"/>
          <a:stretch>
            <a:fillRect/>
          </a:stretch>
        </p:blipFill>
        <p:spPr>
          <a:xfrm>
            <a:off x="805662" y="1465737"/>
            <a:ext cx="7144747" cy="4934639"/>
          </a:xfrm>
          <a:prstGeom prst="rect">
            <a:avLst/>
          </a:prstGeom>
        </p:spPr>
      </p:pic>
      <p:sp>
        <p:nvSpPr>
          <p:cNvPr id="9" name="ZoneTexte 8"/>
          <p:cNvSpPr txBox="1"/>
          <p:nvPr/>
        </p:nvSpPr>
        <p:spPr>
          <a:xfrm>
            <a:off x="8265697" y="2731011"/>
            <a:ext cx="3937025" cy="1015663"/>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Réalisez les diverses modifications pour réaliser votre site « vitrine »</a:t>
            </a:r>
          </a:p>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 </a:t>
            </a:r>
          </a:p>
        </p:txBody>
      </p:sp>
      <p:cxnSp>
        <p:nvCxnSpPr>
          <p:cNvPr id="10" name="Connecteur droit avec flèche 9"/>
          <p:cNvCxnSpPr>
            <a:cxnSpLocks/>
          </p:cNvCxnSpPr>
          <p:nvPr/>
        </p:nvCxnSpPr>
        <p:spPr bwMode="auto">
          <a:xfrm flipH="1" flipV="1">
            <a:off x="3431704" y="2276872"/>
            <a:ext cx="4833993" cy="730674"/>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Connecteur droit avec flèche 10"/>
          <p:cNvCxnSpPr>
            <a:cxnSpLocks/>
            <a:stCxn id="9" idx="1"/>
          </p:cNvCxnSpPr>
          <p:nvPr/>
        </p:nvCxnSpPr>
        <p:spPr bwMode="auto">
          <a:xfrm flipH="1" flipV="1">
            <a:off x="4030185" y="2964883"/>
            <a:ext cx="4235512" cy="273960"/>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Connecteur droit avec flèche 11"/>
          <p:cNvCxnSpPr>
            <a:cxnSpLocks/>
          </p:cNvCxnSpPr>
          <p:nvPr/>
        </p:nvCxnSpPr>
        <p:spPr bwMode="auto">
          <a:xfrm flipH="1">
            <a:off x="3508224" y="3472715"/>
            <a:ext cx="4757473" cy="460342"/>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Connecteur droit avec flèche 12"/>
          <p:cNvCxnSpPr>
            <a:cxnSpLocks/>
          </p:cNvCxnSpPr>
          <p:nvPr/>
        </p:nvCxnSpPr>
        <p:spPr bwMode="auto">
          <a:xfrm flipH="1">
            <a:off x="4328672" y="3695557"/>
            <a:ext cx="3937025" cy="702669"/>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1417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E0A27E0-5F2C-4F1E-BB14-D2BAA30D776D}"/>
              </a:ext>
            </a:extLst>
          </p:cNvPr>
          <p:cNvPicPr>
            <a:picLocks noChangeAspect="1"/>
          </p:cNvPicPr>
          <p:nvPr/>
        </p:nvPicPr>
        <p:blipFill>
          <a:blip r:embed="rId2"/>
          <a:stretch>
            <a:fillRect/>
          </a:stretch>
        </p:blipFill>
        <p:spPr>
          <a:xfrm>
            <a:off x="140357" y="1031728"/>
            <a:ext cx="5526152" cy="4750411"/>
          </a:xfrm>
          <a:prstGeom prst="rect">
            <a:avLst/>
          </a:prstGeom>
        </p:spPr>
      </p:pic>
      <p:sp>
        <p:nvSpPr>
          <p:cNvPr id="9" name="ZoneTexte 8"/>
          <p:cNvSpPr txBox="1"/>
          <p:nvPr/>
        </p:nvSpPr>
        <p:spPr>
          <a:xfrm>
            <a:off x="6172521" y="2731012"/>
            <a:ext cx="3937025" cy="1015663"/>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Faire les modifications,</a:t>
            </a:r>
          </a:p>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Si nécessaire …</a:t>
            </a:r>
          </a:p>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 </a:t>
            </a:r>
          </a:p>
        </p:txBody>
      </p:sp>
      <p:cxnSp>
        <p:nvCxnSpPr>
          <p:cNvPr id="10" name="Connecteur droit avec flèche 9"/>
          <p:cNvCxnSpPr/>
          <p:nvPr/>
        </p:nvCxnSpPr>
        <p:spPr bwMode="auto">
          <a:xfrm flipH="1" flipV="1">
            <a:off x="3431704" y="2276872"/>
            <a:ext cx="2664296" cy="576064"/>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Connecteur droit avec flèche 10"/>
          <p:cNvCxnSpPr/>
          <p:nvPr/>
        </p:nvCxnSpPr>
        <p:spPr bwMode="auto">
          <a:xfrm flipH="1">
            <a:off x="3269516" y="3307076"/>
            <a:ext cx="2801567" cy="553972"/>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635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1000"/>
                                        <p:tgtEl>
                                          <p:spTgt spid="9">
                                            <p:txEl>
                                              <p:pRg st="2" end="2"/>
                                            </p:txEl>
                                          </p:spTgt>
                                        </p:tgtEl>
                                      </p:cBhvr>
                                    </p:animEffect>
                                    <p:anim calcmode="lin" valueType="num">
                                      <p:cBhvr>
                                        <p:cTn id="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fade">
                                      <p:cBhvr>
                                        <p:cTn id="21" dur="1000"/>
                                        <p:tgtEl>
                                          <p:spTgt spid="9">
                                            <p:txEl>
                                              <p:pRg st="1" end="1"/>
                                            </p:txEl>
                                          </p:spTgt>
                                        </p:tgtEl>
                                      </p:cBhvr>
                                    </p:animEffect>
                                    <p:anim calcmode="lin" valueType="num">
                                      <p:cBhvr>
                                        <p:cTn id="22"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8388C85-57A6-4E33-B6F5-BCD612205901}"/>
              </a:ext>
            </a:extLst>
          </p:cNvPr>
          <p:cNvPicPr>
            <a:picLocks noChangeAspect="1"/>
          </p:cNvPicPr>
          <p:nvPr/>
        </p:nvPicPr>
        <p:blipFill>
          <a:blip r:embed="rId2"/>
          <a:stretch>
            <a:fillRect/>
          </a:stretch>
        </p:blipFill>
        <p:spPr>
          <a:xfrm>
            <a:off x="2580813" y="1063296"/>
            <a:ext cx="9656618" cy="4108705"/>
          </a:xfrm>
          <a:prstGeom prst="rect">
            <a:avLst/>
          </a:prstGeom>
        </p:spPr>
      </p:pic>
      <p:sp>
        <p:nvSpPr>
          <p:cNvPr id="8" name="ZoneTexte 7"/>
          <p:cNvSpPr txBox="1"/>
          <p:nvPr/>
        </p:nvSpPr>
        <p:spPr>
          <a:xfrm>
            <a:off x="1665322" y="5532041"/>
            <a:ext cx="5965757" cy="461665"/>
          </a:xfrm>
          <a:prstGeom prst="rect">
            <a:avLst/>
          </a:prstGeom>
          <a:noFill/>
        </p:spPr>
        <p:txBody>
          <a:bodyPr wrap="square">
            <a:spAutoFit/>
          </a:bodyPr>
          <a:lstStyle/>
          <a:p>
            <a:pPr algn="ctr" defTabSz="449263" eaLnBrk="0" fontAlgn="base" hangingPunct="0">
              <a:spcBef>
                <a:spcPct val="0"/>
              </a:spcBef>
              <a:spcAft>
                <a:spcPct val="0"/>
              </a:spcAft>
              <a:defRPr/>
            </a:pPr>
            <a:r>
              <a:rPr lang="fr-FR" sz="2400" dirty="0">
                <a:solidFill>
                  <a:srgbClr val="2D2DB9"/>
                </a:solidFill>
                <a:latin typeface="Times New Roman" pitchFamily="18" charset="0"/>
                <a:ea typeface="Microsoft YaHei" pitchFamily="34" charset="-122"/>
              </a:rPr>
              <a:t>Editeur de texte</a:t>
            </a:r>
          </a:p>
        </p:txBody>
      </p:sp>
      <p:cxnSp>
        <p:nvCxnSpPr>
          <p:cNvPr id="4" name="Connecteur droit avec flèche 3"/>
          <p:cNvCxnSpPr>
            <a:cxnSpLocks/>
          </p:cNvCxnSpPr>
          <p:nvPr/>
        </p:nvCxnSpPr>
        <p:spPr bwMode="auto">
          <a:xfrm flipH="1" flipV="1">
            <a:off x="3302942" y="3781636"/>
            <a:ext cx="1251489" cy="1750405"/>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Ellipse 4"/>
          <p:cNvSpPr/>
          <p:nvPr/>
        </p:nvSpPr>
        <p:spPr bwMode="auto">
          <a:xfrm>
            <a:off x="6952849" y="2348880"/>
            <a:ext cx="2088232" cy="792088"/>
          </a:xfrm>
          <a:prstGeom prst="ellipse">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49263" fontAlgn="base">
              <a:spcBef>
                <a:spcPct val="0"/>
              </a:spcBef>
              <a:spcAft>
                <a:spcPct val="0"/>
              </a:spcAft>
              <a:buClr>
                <a:srgbClr val="000000"/>
              </a:buClr>
              <a:buSzPct val="100000"/>
            </a:pPr>
            <a:endParaRPr lang="fr-FR" sz="2400">
              <a:solidFill>
                <a:schemeClr val="bg1"/>
              </a:solidFill>
              <a:latin typeface="Times New Roman" panose="02020603050405020304" pitchFamily="18" charset="0"/>
              <a:ea typeface="Microsoft YaHei" panose="020B0503020204020204" pitchFamily="34" charset="-122"/>
            </a:endParaRPr>
          </a:p>
        </p:txBody>
      </p:sp>
      <p:sp>
        <p:nvSpPr>
          <p:cNvPr id="11" name="ZoneTexte 10"/>
          <p:cNvSpPr txBox="1"/>
          <p:nvPr/>
        </p:nvSpPr>
        <p:spPr>
          <a:xfrm>
            <a:off x="5370329" y="5341989"/>
            <a:ext cx="5965757" cy="461665"/>
          </a:xfrm>
          <a:prstGeom prst="rect">
            <a:avLst/>
          </a:prstGeom>
          <a:noFill/>
        </p:spPr>
        <p:txBody>
          <a:bodyPr wrap="square">
            <a:spAutoFit/>
          </a:bodyPr>
          <a:lstStyle/>
          <a:p>
            <a:pPr algn="ctr" defTabSz="449263" eaLnBrk="0" fontAlgn="base" hangingPunct="0">
              <a:spcBef>
                <a:spcPct val="0"/>
              </a:spcBef>
              <a:spcAft>
                <a:spcPct val="0"/>
              </a:spcAft>
              <a:defRPr/>
            </a:pPr>
            <a:r>
              <a:rPr lang="fr-FR" sz="2400" dirty="0">
                <a:solidFill>
                  <a:srgbClr val="2D2DB9"/>
                </a:solidFill>
                <a:latin typeface="Times New Roman" pitchFamily="18" charset="0"/>
                <a:ea typeface="Microsoft YaHei" pitchFamily="34" charset="-122"/>
              </a:rPr>
              <a:t>A éviter pour l’instant</a:t>
            </a:r>
          </a:p>
        </p:txBody>
      </p:sp>
      <p:cxnSp>
        <p:nvCxnSpPr>
          <p:cNvPr id="10" name="Connecteur droit avec flèche 9"/>
          <p:cNvCxnSpPr>
            <a:cxnSpLocks/>
          </p:cNvCxnSpPr>
          <p:nvPr/>
        </p:nvCxnSpPr>
        <p:spPr bwMode="auto">
          <a:xfrm flipV="1">
            <a:off x="8184232" y="3140968"/>
            <a:ext cx="0" cy="2201021"/>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64975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1000"/>
                                        <p:tgtEl>
                                          <p:spTgt spid="11">
                                            <p:txEl>
                                              <p:pRg st="0" end="0"/>
                                            </p:txEl>
                                          </p:spTgt>
                                        </p:tgtEl>
                                      </p:cBhvr>
                                    </p:animEffect>
                                    <p:anim calcmode="lin" valueType="num">
                                      <p:cBhvr>
                                        <p:cTn id="15"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43</a:t>
            </a:fld>
            <a:endParaRPr lang="fr-FR" altLang="fr-FR"/>
          </a:p>
        </p:txBody>
      </p:sp>
      <p:sp>
        <p:nvSpPr>
          <p:cNvPr id="3" name="Rectangle 2"/>
          <p:cNvSpPr/>
          <p:nvPr/>
        </p:nvSpPr>
        <p:spPr>
          <a:xfrm>
            <a:off x="535896" y="2967335"/>
            <a:ext cx="11120225" cy="923330"/>
          </a:xfrm>
          <a:prstGeom prst="rect">
            <a:avLst/>
          </a:prstGeom>
          <a:noFill/>
        </p:spPr>
        <p:txBody>
          <a:bodyPr wrap="none" lIns="91440" tIns="45720" rIns="91440" bIns="45720">
            <a:spAutoFit/>
          </a:bodyPr>
          <a:lstStyle/>
          <a:p>
            <a:pPr algn="ctr"/>
            <a:r>
              <a:rPr lang="fr-FR" sz="5400" b="0" cap="none" spc="0" dirty="0">
                <a:ln w="0"/>
                <a:solidFill>
                  <a:schemeClr val="accent1"/>
                </a:solidFill>
                <a:effectLst>
                  <a:outerShdw blurRad="38100" dist="25400" dir="5400000" algn="ctr" rotWithShape="0">
                    <a:srgbClr val="6E747A">
                      <a:alpha val="43000"/>
                    </a:srgbClr>
                  </a:outerShdw>
                </a:effectLst>
              </a:rPr>
              <a:t>Les droits sur les dossiers et les fichiers</a:t>
            </a:r>
          </a:p>
        </p:txBody>
      </p:sp>
    </p:spTree>
    <p:extLst>
      <p:ext uri="{BB962C8B-B14F-4D97-AF65-F5344CB8AC3E}">
        <p14:creationId xmlns:p14="http://schemas.microsoft.com/office/powerpoint/2010/main" val="4172584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919537" y="1340768"/>
            <a:ext cx="8463361" cy="707886"/>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Au niveau des droits des fichiers; il faut passer par le client Filezilla pour modifier les droits d’un dossier ou d’un fichier,,,</a:t>
            </a:r>
          </a:p>
        </p:txBody>
      </p:sp>
      <p:pic>
        <p:nvPicPr>
          <p:cNvPr id="1126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953" y="2048655"/>
            <a:ext cx="5000625" cy="336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3973" y="2048655"/>
            <a:ext cx="2828925" cy="418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270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4196487" y="983860"/>
            <a:ext cx="3937025"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Les problèmes de droits</a:t>
            </a:r>
          </a:p>
        </p:txBody>
      </p:sp>
      <p:sp>
        <p:nvSpPr>
          <p:cNvPr id="10" name="ZoneTexte 9"/>
          <p:cNvSpPr txBox="1"/>
          <p:nvPr/>
        </p:nvSpPr>
        <p:spPr>
          <a:xfrm>
            <a:off x="4833256" y="1352282"/>
            <a:ext cx="7358743" cy="1200329"/>
          </a:xfrm>
          <a:prstGeom prst="rect">
            <a:avLst/>
          </a:prstGeom>
          <a:noFill/>
        </p:spPr>
        <p:txBody>
          <a:bodyPr wrap="square">
            <a:spAutoFit/>
          </a:bodyPr>
          <a:lstStyle/>
          <a:p>
            <a:pPr algn="ctr" defTabSz="449263" eaLnBrk="0" fontAlgn="base" hangingPunct="0">
              <a:spcBef>
                <a:spcPct val="0"/>
              </a:spcBef>
              <a:spcAft>
                <a:spcPct val="0"/>
              </a:spcAft>
              <a:defRPr/>
            </a:pPr>
            <a:r>
              <a:rPr lang="fr-FR" sz="2400" b="1" u="sng" dirty="0">
                <a:solidFill>
                  <a:srgbClr val="C00000"/>
                </a:solidFill>
                <a:latin typeface="Times New Roman" pitchFamily="18" charset="0"/>
                <a:ea typeface="Microsoft YaHei" pitchFamily="34" charset="-122"/>
              </a:rPr>
              <a:t>Rajouter et modifier uniquement les fichiers suivants : </a:t>
            </a:r>
            <a:r>
              <a:rPr lang="fr-FR" sz="2400" b="1" u="sng" dirty="0" err="1">
                <a:solidFill>
                  <a:srgbClr val="C00000"/>
                </a:solidFill>
                <a:latin typeface="Times New Roman" pitchFamily="18" charset="0"/>
                <a:ea typeface="Microsoft YaHei" pitchFamily="34" charset="-122"/>
              </a:rPr>
              <a:t>wp</a:t>
            </a:r>
            <a:r>
              <a:rPr lang="fr-FR" sz="2400" b="1" u="sng" dirty="0">
                <a:solidFill>
                  <a:srgbClr val="C00000"/>
                </a:solidFill>
                <a:latin typeface="Times New Roman" pitchFamily="18" charset="0"/>
                <a:ea typeface="Microsoft YaHei" pitchFamily="34" charset="-122"/>
              </a:rPr>
              <a:t>-content/</a:t>
            </a:r>
            <a:r>
              <a:rPr lang="fr-FR" sz="2400" b="1" u="sng" dirty="0" err="1">
                <a:solidFill>
                  <a:srgbClr val="C00000"/>
                </a:solidFill>
                <a:latin typeface="Times New Roman" pitchFamily="18" charset="0"/>
                <a:ea typeface="Microsoft YaHei" pitchFamily="34" charset="-122"/>
              </a:rPr>
              <a:t>uploads</a:t>
            </a:r>
            <a:r>
              <a:rPr lang="fr-FR" sz="2400" b="1" u="sng" dirty="0">
                <a:solidFill>
                  <a:srgbClr val="C00000"/>
                </a:solidFill>
                <a:latin typeface="Times New Roman" pitchFamily="18" charset="0"/>
                <a:ea typeface="Microsoft YaHei" pitchFamily="34" charset="-122"/>
              </a:rPr>
              <a:t> en 777, Et, c’est le seul fichier que vous devrez modifier</a:t>
            </a:r>
          </a:p>
        </p:txBody>
      </p:sp>
      <p:sp>
        <p:nvSpPr>
          <p:cNvPr id="2" name="Rectangle 1"/>
          <p:cNvSpPr/>
          <p:nvPr/>
        </p:nvSpPr>
        <p:spPr>
          <a:xfrm>
            <a:off x="384498" y="1199304"/>
            <a:ext cx="2832507" cy="369332"/>
          </a:xfrm>
          <a:prstGeom prst="rect">
            <a:avLst/>
          </a:prstGeom>
        </p:spPr>
        <p:txBody>
          <a:bodyPr wrap="none">
            <a:spAutoFit/>
          </a:bodyPr>
          <a:lstStyle/>
          <a:p>
            <a:r>
              <a:rPr lang="fr-FR" dirty="0">
                <a:solidFill>
                  <a:srgbClr val="0070C0"/>
                </a:solidFill>
              </a:rPr>
              <a:t>Création du fichier : </a:t>
            </a:r>
            <a:r>
              <a:rPr lang="fr-FR" dirty="0" err="1">
                <a:solidFill>
                  <a:srgbClr val="0070C0"/>
                </a:solidFill>
              </a:rPr>
              <a:t>uploads</a:t>
            </a:r>
            <a:endParaRPr lang="fr-FR" dirty="0"/>
          </a:p>
        </p:txBody>
      </p:sp>
      <p:pic>
        <p:nvPicPr>
          <p:cNvPr id="4" name="Image 3"/>
          <p:cNvPicPr>
            <a:picLocks noChangeAspect="1"/>
          </p:cNvPicPr>
          <p:nvPr/>
        </p:nvPicPr>
        <p:blipFill>
          <a:blip r:embed="rId2"/>
          <a:stretch>
            <a:fillRect/>
          </a:stretch>
        </p:blipFill>
        <p:spPr>
          <a:xfrm>
            <a:off x="6456040" y="2420889"/>
            <a:ext cx="4968552" cy="3742237"/>
          </a:xfrm>
          <a:prstGeom prst="rect">
            <a:avLst/>
          </a:prstGeom>
        </p:spPr>
      </p:pic>
      <p:pic>
        <p:nvPicPr>
          <p:cNvPr id="5" name="Image 4"/>
          <p:cNvPicPr>
            <a:picLocks noChangeAspect="1"/>
          </p:cNvPicPr>
          <p:nvPr/>
        </p:nvPicPr>
        <p:blipFill>
          <a:blip r:embed="rId3"/>
          <a:stretch>
            <a:fillRect/>
          </a:stretch>
        </p:blipFill>
        <p:spPr>
          <a:xfrm>
            <a:off x="623263" y="2082054"/>
            <a:ext cx="4086795" cy="2829320"/>
          </a:xfrm>
          <a:prstGeom prst="rect">
            <a:avLst/>
          </a:prstGeom>
        </p:spPr>
      </p:pic>
      <p:sp>
        <p:nvSpPr>
          <p:cNvPr id="12" name="ZoneTexte 11"/>
          <p:cNvSpPr txBox="1"/>
          <p:nvPr/>
        </p:nvSpPr>
        <p:spPr>
          <a:xfrm>
            <a:off x="179673" y="5335708"/>
            <a:ext cx="6029972" cy="1015663"/>
          </a:xfrm>
          <a:prstGeom prst="rect">
            <a:avLst/>
          </a:prstGeom>
          <a:noFill/>
        </p:spPr>
        <p:txBody>
          <a:bodyPr wrap="square">
            <a:spAutoFit/>
          </a:bodyPr>
          <a:lstStyle/>
          <a:p>
            <a:pPr algn="ctr" defTabSz="449263" eaLnBrk="0" fontAlgn="base" hangingPunct="0">
              <a:spcBef>
                <a:spcPct val="0"/>
              </a:spcBef>
              <a:spcAft>
                <a:spcPct val="0"/>
              </a:spcAft>
              <a:defRPr/>
            </a:pPr>
            <a:r>
              <a:rPr lang="fr-FR" sz="2000" b="1" i="1" u="sng" dirty="0">
                <a:solidFill>
                  <a:srgbClr val="FF0000"/>
                </a:solidFill>
                <a:latin typeface="Times New Roman" pitchFamily="18" charset="0"/>
                <a:ea typeface="Microsoft YaHei" pitchFamily="34" charset="-122"/>
              </a:rPr>
              <a:t>Attention, c’est dangereux pour le serveur </a:t>
            </a:r>
          </a:p>
          <a:p>
            <a:pPr algn="ctr" defTabSz="449263" eaLnBrk="0" fontAlgn="base" hangingPunct="0">
              <a:spcBef>
                <a:spcPct val="0"/>
              </a:spcBef>
              <a:spcAft>
                <a:spcPct val="0"/>
              </a:spcAft>
              <a:defRPr/>
            </a:pPr>
            <a:r>
              <a:rPr lang="fr-FR" sz="2000" b="1" i="1" u="sng" dirty="0">
                <a:solidFill>
                  <a:srgbClr val="FF0000"/>
                </a:solidFill>
                <a:latin typeface="Times New Roman" pitchFamily="18" charset="0"/>
                <a:ea typeface="Microsoft YaHei" pitchFamily="34" charset="-122"/>
              </a:rPr>
              <a:t>suivant les droits donnés, Aucun dossier en 777, sauf exception !</a:t>
            </a:r>
          </a:p>
        </p:txBody>
      </p:sp>
    </p:spTree>
    <p:extLst>
      <p:ext uri="{BB962C8B-B14F-4D97-AF65-F5344CB8AC3E}">
        <p14:creationId xmlns:p14="http://schemas.microsoft.com/office/powerpoint/2010/main" val="199472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1000"/>
                                        <p:tgtEl>
                                          <p:spTgt spid="10">
                                            <p:txEl>
                                              <p:pRg st="0" end="0"/>
                                            </p:txEl>
                                          </p:spTgt>
                                        </p:tgtEl>
                                      </p:cBhvr>
                                    </p:animEffect>
                                    <p:anim calcmode="lin" valueType="num">
                                      <p:cBhvr>
                                        <p:cTn id="1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1000"/>
                                        <p:tgtEl>
                                          <p:spTgt spid="12">
                                            <p:txEl>
                                              <p:pRg st="0" end="0"/>
                                            </p:txEl>
                                          </p:spTgt>
                                        </p:tgtEl>
                                      </p:cBhvr>
                                    </p:animEffect>
                                    <p:anim calcmode="lin" valueType="num">
                                      <p:cBhvr>
                                        <p:cTn id="22"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xEl>
                                              <p:pRg st="1" end="1"/>
                                            </p:txEl>
                                          </p:spTgt>
                                        </p:tgtEl>
                                        <p:attrNameLst>
                                          <p:attrName>style.visibility</p:attrName>
                                        </p:attrNameLst>
                                      </p:cBhvr>
                                      <p:to>
                                        <p:strVal val="visible"/>
                                      </p:to>
                                    </p:set>
                                    <p:animEffect transition="in" filter="fade">
                                      <p:cBhvr>
                                        <p:cTn id="28" dur="1000"/>
                                        <p:tgtEl>
                                          <p:spTgt spid="12">
                                            <p:txEl>
                                              <p:pRg st="1" end="1"/>
                                            </p:txEl>
                                          </p:spTgt>
                                        </p:tgtEl>
                                      </p:cBhvr>
                                    </p:animEffect>
                                    <p:anim calcmode="lin" valueType="num">
                                      <p:cBhvr>
                                        <p:cTn id="29"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46</a:t>
            </a:fld>
            <a:endParaRPr lang="fr-FR" altLang="fr-FR"/>
          </a:p>
        </p:txBody>
      </p:sp>
      <p:sp>
        <p:nvSpPr>
          <p:cNvPr id="3" name="Rectangle 2"/>
          <p:cNvSpPr/>
          <p:nvPr/>
        </p:nvSpPr>
        <p:spPr>
          <a:xfrm>
            <a:off x="627068" y="2967335"/>
            <a:ext cx="10937866" cy="923330"/>
          </a:xfrm>
          <a:prstGeom prst="rect">
            <a:avLst/>
          </a:prstGeom>
          <a:noFill/>
        </p:spPr>
        <p:txBody>
          <a:bodyPr wrap="none" lIns="91440" tIns="45720" rIns="91440" bIns="45720">
            <a:spAutoFit/>
          </a:bodyPr>
          <a:lstStyle/>
          <a:p>
            <a:pPr algn="ctr" defTabSz="449263" eaLnBrk="0" fontAlgn="base" hangingPunct="0">
              <a:spcBef>
                <a:spcPct val="0"/>
              </a:spcBef>
              <a:spcAft>
                <a:spcPct val="0"/>
              </a:spcAft>
              <a:defRPr/>
            </a:pPr>
            <a:r>
              <a:rPr lang="fr-FR" sz="5400" dirty="0">
                <a:solidFill>
                  <a:srgbClr val="2D2DB9"/>
                </a:solidFill>
                <a:latin typeface="Times New Roman" pitchFamily="18" charset="0"/>
                <a:ea typeface="Microsoft YaHei" pitchFamily="34" charset="-122"/>
              </a:rPr>
              <a:t>Mise en place de l’extension </a:t>
            </a:r>
            <a:r>
              <a:rPr lang="fr-FR" sz="5400" dirty="0" err="1">
                <a:solidFill>
                  <a:srgbClr val="2D2DB9"/>
                </a:solidFill>
                <a:latin typeface="Times New Roman" pitchFamily="18" charset="0"/>
                <a:ea typeface="Microsoft YaHei" pitchFamily="34" charset="-122"/>
              </a:rPr>
              <a:t>Antispam</a:t>
            </a:r>
            <a:endParaRPr lang="fr-FR" sz="5400" dirty="0">
              <a:solidFill>
                <a:srgbClr val="2D2DB9"/>
              </a:solidFill>
              <a:latin typeface="Times New Roman" pitchFamily="18" charset="0"/>
              <a:ea typeface="Microsoft YaHei" pitchFamily="34" charset="-122"/>
            </a:endParaRPr>
          </a:p>
        </p:txBody>
      </p:sp>
    </p:spTree>
    <p:extLst>
      <p:ext uri="{BB962C8B-B14F-4D97-AF65-F5344CB8AC3E}">
        <p14:creationId xmlns:p14="http://schemas.microsoft.com/office/powerpoint/2010/main" val="31983907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723" y="1772817"/>
            <a:ext cx="8964488" cy="1979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93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189" y="3931855"/>
            <a:ext cx="8964488" cy="2424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64970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6979552" y="2971798"/>
            <a:ext cx="3580945" cy="3170099"/>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La clé qui permet d’identifier</a:t>
            </a:r>
          </a:p>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de manière unique chaque utilisateur d’un service Web comme un API</a:t>
            </a:r>
          </a:p>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(Application </a:t>
            </a:r>
            <a:r>
              <a:rPr lang="fr-FR" sz="2000" dirty="0" err="1">
                <a:solidFill>
                  <a:srgbClr val="2D2DB9"/>
                </a:solidFill>
                <a:latin typeface="Times New Roman" pitchFamily="18" charset="0"/>
                <a:ea typeface="Microsoft YaHei" pitchFamily="34" charset="-122"/>
              </a:rPr>
              <a:t>Programming</a:t>
            </a:r>
            <a:r>
              <a:rPr lang="fr-FR" sz="2000" dirty="0">
                <a:solidFill>
                  <a:srgbClr val="2D2DB9"/>
                </a:solidFill>
                <a:latin typeface="Times New Roman" pitchFamily="18" charset="0"/>
                <a:ea typeface="Microsoft YaHei" pitchFamily="34" charset="-122"/>
              </a:rPr>
              <a:t> Interface est un ensemble de méthodes ou de fonctions qui sert de façade par laquelle un logiciel offre des services à d'autres logiciels)</a:t>
            </a:r>
          </a:p>
        </p:txBody>
      </p:sp>
      <p:pic>
        <p:nvPicPr>
          <p:cNvPr id="4812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9185" y="1250699"/>
            <a:ext cx="5430366" cy="3442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Connecteur droit avec flèche 3"/>
          <p:cNvCxnSpPr/>
          <p:nvPr/>
        </p:nvCxnSpPr>
        <p:spPr bwMode="auto">
          <a:xfrm flipH="1" flipV="1">
            <a:off x="6456040" y="3501008"/>
            <a:ext cx="720080" cy="432048"/>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44630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2395330" y="4843288"/>
            <a:ext cx="3937025"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Activez AKISMET</a:t>
            </a:r>
          </a:p>
        </p:txBody>
      </p:sp>
      <p:pic>
        <p:nvPicPr>
          <p:cNvPr id="3379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105" y="1268761"/>
            <a:ext cx="5546534" cy="2926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Connecteur droit avec flèche 3"/>
          <p:cNvCxnSpPr/>
          <p:nvPr/>
        </p:nvCxnSpPr>
        <p:spPr bwMode="auto">
          <a:xfrm flipV="1">
            <a:off x="4363842" y="3976427"/>
            <a:ext cx="0" cy="864096"/>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065" y="1756870"/>
            <a:ext cx="3371651" cy="3904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20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5</a:t>
            </a:fld>
            <a:endParaRPr lang="fr-FR" altLang="fr-FR"/>
          </a:p>
        </p:txBody>
      </p:sp>
      <p:pic>
        <p:nvPicPr>
          <p:cNvPr id="3" name="Image 2"/>
          <p:cNvPicPr>
            <a:picLocks noChangeAspect="1"/>
          </p:cNvPicPr>
          <p:nvPr/>
        </p:nvPicPr>
        <p:blipFill>
          <a:blip r:embed="rId2"/>
          <a:stretch>
            <a:fillRect/>
          </a:stretch>
        </p:blipFill>
        <p:spPr>
          <a:xfrm>
            <a:off x="327697" y="1367393"/>
            <a:ext cx="7278116" cy="1771897"/>
          </a:xfrm>
          <a:prstGeom prst="rect">
            <a:avLst/>
          </a:prstGeom>
        </p:spPr>
      </p:pic>
      <p:pic>
        <p:nvPicPr>
          <p:cNvPr id="4" name="Image 3"/>
          <p:cNvPicPr>
            <a:picLocks noChangeAspect="1"/>
          </p:cNvPicPr>
          <p:nvPr/>
        </p:nvPicPr>
        <p:blipFill>
          <a:blip r:embed="rId3"/>
          <a:stretch>
            <a:fillRect/>
          </a:stretch>
        </p:blipFill>
        <p:spPr>
          <a:xfrm>
            <a:off x="5216249" y="2743200"/>
            <a:ext cx="6710139" cy="3613152"/>
          </a:xfrm>
          <a:prstGeom prst="rect">
            <a:avLst/>
          </a:prstGeom>
        </p:spPr>
      </p:pic>
    </p:spTree>
    <p:extLst>
      <p:ext uri="{BB962C8B-B14F-4D97-AF65-F5344CB8AC3E}">
        <p14:creationId xmlns:p14="http://schemas.microsoft.com/office/powerpoint/2010/main" val="385272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6699160" y="5460677"/>
            <a:ext cx="3937025"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Mettre la valeur à 0 €</a:t>
            </a:r>
          </a:p>
        </p:txBody>
      </p:sp>
      <p:pic>
        <p:nvPicPr>
          <p:cNvPr id="100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1" y="1412776"/>
            <a:ext cx="4773791" cy="2488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03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6065" y="2311228"/>
            <a:ext cx="5724128" cy="3179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Connecteur droit avec flèche 3"/>
          <p:cNvCxnSpPr/>
          <p:nvPr/>
        </p:nvCxnSpPr>
        <p:spPr bwMode="auto">
          <a:xfrm flipH="1" flipV="1">
            <a:off x="7392144" y="3284984"/>
            <a:ext cx="1584176" cy="2088232"/>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ZoneTexte 11"/>
          <p:cNvSpPr txBox="1"/>
          <p:nvPr/>
        </p:nvSpPr>
        <p:spPr>
          <a:xfrm>
            <a:off x="1546437" y="5055412"/>
            <a:ext cx="6768752" cy="1323439"/>
          </a:xfrm>
          <a:prstGeom prst="rect">
            <a:avLst/>
          </a:prstGeom>
          <a:noFill/>
        </p:spPr>
        <p:txBody>
          <a:bodyPr wrap="square">
            <a:spAutoFit/>
          </a:bodyPr>
          <a:lstStyle/>
          <a:p>
            <a:pP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Cochez :</a:t>
            </a:r>
          </a:p>
          <a:p>
            <a:pP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Je n'ai pas d'annonce sur mon site</a:t>
            </a:r>
          </a:p>
          <a:p>
            <a:pP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 Je ne vends pas de produits / services sur mon site</a:t>
            </a:r>
          </a:p>
          <a:p>
            <a:pP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 Je ne fais pas la promotion d'une entreprise sur mon site</a:t>
            </a:r>
          </a:p>
        </p:txBody>
      </p:sp>
      <p:cxnSp>
        <p:nvCxnSpPr>
          <p:cNvPr id="14" name="Connecteur droit avec flèche 13"/>
          <p:cNvCxnSpPr/>
          <p:nvPr/>
        </p:nvCxnSpPr>
        <p:spPr bwMode="auto">
          <a:xfrm flipV="1">
            <a:off x="3301331" y="3717032"/>
            <a:ext cx="1208671" cy="1656184"/>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82410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1000"/>
                                        <p:tgtEl>
                                          <p:spTgt spid="12">
                                            <p:txEl>
                                              <p:pRg st="0" end="0"/>
                                            </p:txEl>
                                          </p:spTgt>
                                        </p:tgtEl>
                                      </p:cBhvr>
                                    </p:animEffect>
                                    <p:anim calcmode="lin" valueType="num">
                                      <p:cBhvr>
                                        <p:cTn id="22"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xEl>
                                              <p:pRg st="2" end="2"/>
                                            </p:txEl>
                                          </p:spTgt>
                                        </p:tgtEl>
                                        <p:attrNameLst>
                                          <p:attrName>style.visibility</p:attrName>
                                        </p:attrNameLst>
                                      </p:cBhvr>
                                      <p:to>
                                        <p:strVal val="visible"/>
                                      </p:to>
                                    </p:set>
                                    <p:animEffect transition="in" filter="fade">
                                      <p:cBhvr>
                                        <p:cTn id="28" dur="1000"/>
                                        <p:tgtEl>
                                          <p:spTgt spid="12">
                                            <p:txEl>
                                              <p:pRg st="2" end="2"/>
                                            </p:txEl>
                                          </p:spTgt>
                                        </p:tgtEl>
                                      </p:cBhvr>
                                    </p:animEffect>
                                    <p:anim calcmode="lin" valueType="num">
                                      <p:cBhvr>
                                        <p:cTn id="29"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2">
                                            <p:txEl>
                                              <p:pRg st="3" end="3"/>
                                            </p:txEl>
                                          </p:spTgt>
                                        </p:tgtEl>
                                        <p:attrNameLst>
                                          <p:attrName>style.visibility</p:attrName>
                                        </p:attrNameLst>
                                      </p:cBhvr>
                                      <p:to>
                                        <p:strVal val="visible"/>
                                      </p:to>
                                    </p:set>
                                    <p:animEffect transition="in" filter="fade">
                                      <p:cBhvr>
                                        <p:cTn id="35" dur="1000"/>
                                        <p:tgtEl>
                                          <p:spTgt spid="12">
                                            <p:txEl>
                                              <p:pRg st="3" end="3"/>
                                            </p:txEl>
                                          </p:spTgt>
                                        </p:tgtEl>
                                      </p:cBhvr>
                                    </p:animEffect>
                                    <p:anim calcmode="lin" valueType="num">
                                      <p:cBhvr>
                                        <p:cTn id="36"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479116" y="5304429"/>
            <a:ext cx="3937025"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Vous obtenez une clé </a:t>
            </a:r>
          </a:p>
        </p:txBody>
      </p:sp>
      <p:pic>
        <p:nvPicPr>
          <p:cNvPr id="10240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9" y="1196753"/>
            <a:ext cx="6574507" cy="3859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4781" y="4166454"/>
            <a:ext cx="4800600" cy="196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Connecteur droit avec flèche 3"/>
          <p:cNvCxnSpPr/>
          <p:nvPr/>
        </p:nvCxnSpPr>
        <p:spPr bwMode="auto">
          <a:xfrm flipV="1">
            <a:off x="4943872" y="4797152"/>
            <a:ext cx="1152128" cy="707332"/>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9429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2279577" y="5866588"/>
            <a:ext cx="8496944"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Il vous faut saisir la clé ( A garder précieusement pour éviter de tout refaire)</a:t>
            </a:r>
          </a:p>
        </p:txBody>
      </p:sp>
      <p:pic>
        <p:nvPicPr>
          <p:cNvPr id="1095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6514" y="1519375"/>
            <a:ext cx="6471815" cy="418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Connecteur droit avec flèche 8"/>
          <p:cNvCxnSpPr>
            <a:stCxn id="8" idx="0"/>
          </p:cNvCxnSpPr>
          <p:nvPr/>
        </p:nvCxnSpPr>
        <p:spPr bwMode="auto">
          <a:xfrm flipH="1" flipV="1">
            <a:off x="3719737" y="5445224"/>
            <a:ext cx="2808312" cy="421364"/>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80493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6964710" y="2708920"/>
            <a:ext cx="3937025"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Enregistrez les modifications</a:t>
            </a:r>
          </a:p>
        </p:txBody>
      </p:sp>
      <p:pic>
        <p:nvPicPr>
          <p:cNvPr id="110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371" y="1484785"/>
            <a:ext cx="5611659" cy="4442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Connecteur droit avec flèche 8"/>
          <p:cNvCxnSpPr/>
          <p:nvPr/>
        </p:nvCxnSpPr>
        <p:spPr bwMode="auto">
          <a:xfrm flipH="1">
            <a:off x="6964710" y="3284984"/>
            <a:ext cx="1968513" cy="1944216"/>
          </a:xfrm>
          <a:prstGeom prst="straightConnector1">
            <a:avLst/>
          </a:prstGeom>
          <a:solidFill>
            <a:srgbClr val="00B8FF"/>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95251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3863752" y="1590687"/>
            <a:ext cx="5264224"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Votre extension Anti-Spam est installée</a:t>
            </a:r>
          </a:p>
        </p:txBody>
      </p:sp>
      <p:pic>
        <p:nvPicPr>
          <p:cNvPr id="4710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822" y="2404509"/>
            <a:ext cx="9145016" cy="1842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555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55</a:t>
            </a:fld>
            <a:endParaRPr lang="fr-FR" altLang="fr-FR"/>
          </a:p>
        </p:txBody>
      </p:sp>
      <p:sp>
        <p:nvSpPr>
          <p:cNvPr id="3" name="Rectangle 2"/>
          <p:cNvSpPr/>
          <p:nvPr/>
        </p:nvSpPr>
        <p:spPr>
          <a:xfrm>
            <a:off x="1502435" y="2967335"/>
            <a:ext cx="9187131" cy="923330"/>
          </a:xfrm>
          <a:prstGeom prst="rect">
            <a:avLst/>
          </a:prstGeom>
          <a:noFill/>
        </p:spPr>
        <p:txBody>
          <a:bodyPr wrap="none" lIns="91440" tIns="45720" rIns="91440" bIns="45720">
            <a:spAutoFit/>
          </a:bodyPr>
          <a:lstStyle/>
          <a:p>
            <a:pPr algn="ctr" defTabSz="449263" eaLnBrk="0" fontAlgn="base" hangingPunct="0">
              <a:spcBef>
                <a:spcPct val="0"/>
              </a:spcBef>
              <a:spcAft>
                <a:spcPct val="0"/>
              </a:spcAft>
              <a:defRPr/>
            </a:pPr>
            <a:r>
              <a:rPr lang="fr-FR" sz="5400" dirty="0">
                <a:ln w="0"/>
                <a:solidFill>
                  <a:schemeClr val="accent1"/>
                </a:solidFill>
                <a:effectLst>
                  <a:outerShdw blurRad="38100" dist="25400" dir="5400000" algn="ctr" rotWithShape="0">
                    <a:srgbClr val="6E747A">
                      <a:alpha val="43000"/>
                    </a:srgbClr>
                  </a:outerShdw>
                </a:effectLst>
                <a:latin typeface="Times New Roman" pitchFamily="18" charset="0"/>
                <a:ea typeface="Microsoft YaHei" pitchFamily="34" charset="-122"/>
              </a:rPr>
              <a:t>Gestion et administration du site</a:t>
            </a:r>
          </a:p>
        </p:txBody>
      </p:sp>
    </p:spTree>
    <p:extLst>
      <p:ext uri="{BB962C8B-B14F-4D97-AF65-F5344CB8AC3E}">
        <p14:creationId xmlns:p14="http://schemas.microsoft.com/office/powerpoint/2010/main" val="1105229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722267" y="1310293"/>
            <a:ext cx="8932671" cy="4708981"/>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Le site Internet peut être géré et administré par plusieurs utilisateurs, chacun pouvant s'il le souhaite se créer un profil en renseignant plusieurs informations. Il est possible de restreindre la possibilité de créer et modifier du contenu</a:t>
            </a:r>
          </a:p>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 pour un utilisateur en modifiant ses droits :</a:t>
            </a:r>
          </a:p>
          <a:p>
            <a:pPr algn="ctr" defTabSz="449263" eaLnBrk="0" fontAlgn="base" hangingPunct="0">
              <a:spcBef>
                <a:spcPct val="0"/>
              </a:spcBef>
              <a:spcAft>
                <a:spcPct val="0"/>
              </a:spcAft>
              <a:defRPr/>
            </a:pPr>
            <a:r>
              <a:rPr lang="fr-FR" sz="2000" dirty="0">
                <a:solidFill>
                  <a:srgbClr val="FF0000"/>
                </a:solidFill>
                <a:latin typeface="Times New Roman" pitchFamily="18" charset="0"/>
                <a:ea typeface="Microsoft YaHei" pitchFamily="34" charset="-122"/>
              </a:rPr>
              <a:t>Administrateur : </a:t>
            </a:r>
          </a:p>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a accès à toutes les fonctionnalités de l'administration de WordPress, </a:t>
            </a:r>
          </a:p>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ce profil est créé automatiquement</a:t>
            </a:r>
          </a:p>
          <a:p>
            <a:pPr algn="ctr" defTabSz="449263" eaLnBrk="0" fontAlgn="base" hangingPunct="0">
              <a:spcBef>
                <a:spcPct val="0"/>
              </a:spcBef>
              <a:spcAft>
                <a:spcPct val="0"/>
              </a:spcAft>
              <a:defRPr/>
            </a:pPr>
            <a:r>
              <a:rPr lang="fr-FR" sz="2000" dirty="0">
                <a:solidFill>
                  <a:srgbClr val="FF0000"/>
                </a:solidFill>
                <a:latin typeface="Times New Roman" pitchFamily="18" charset="0"/>
                <a:ea typeface="Microsoft YaHei" pitchFamily="34" charset="-122"/>
              </a:rPr>
              <a:t>Editeur : </a:t>
            </a:r>
          </a:p>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peut publier et gérer ses propres pages ainsi que celles des autres utilisateurs </a:t>
            </a:r>
          </a:p>
          <a:p>
            <a:pPr algn="ctr" defTabSz="449263" eaLnBrk="0" fontAlgn="base" hangingPunct="0">
              <a:spcBef>
                <a:spcPct val="0"/>
              </a:spcBef>
              <a:spcAft>
                <a:spcPct val="0"/>
              </a:spcAft>
              <a:defRPr/>
            </a:pPr>
            <a:r>
              <a:rPr lang="fr-FR" sz="2000" dirty="0">
                <a:solidFill>
                  <a:srgbClr val="FF0000"/>
                </a:solidFill>
                <a:latin typeface="Times New Roman" pitchFamily="18" charset="0"/>
                <a:ea typeface="Microsoft YaHei" pitchFamily="34" charset="-122"/>
              </a:rPr>
              <a:t>Auteur : </a:t>
            </a:r>
          </a:p>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 peut publier et gérer que ses propres articles</a:t>
            </a:r>
          </a:p>
          <a:p>
            <a:pPr algn="ctr" defTabSz="449263" eaLnBrk="0" fontAlgn="base" hangingPunct="0">
              <a:spcBef>
                <a:spcPct val="0"/>
              </a:spcBef>
              <a:spcAft>
                <a:spcPct val="0"/>
              </a:spcAft>
              <a:defRPr/>
            </a:pPr>
            <a:r>
              <a:rPr lang="fr-FR" sz="2000" dirty="0">
                <a:solidFill>
                  <a:srgbClr val="FF0000"/>
                </a:solidFill>
                <a:latin typeface="Times New Roman" pitchFamily="18" charset="0"/>
                <a:ea typeface="Microsoft YaHei" pitchFamily="34" charset="-122"/>
              </a:rPr>
              <a:t>Contributeur : </a:t>
            </a:r>
          </a:p>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peut écrire et gérer ses propres articles mais ne peut en revanche pas les publier</a:t>
            </a:r>
          </a:p>
          <a:p>
            <a:pPr algn="ctr" defTabSz="449263" eaLnBrk="0" fontAlgn="base" hangingPunct="0">
              <a:spcBef>
                <a:spcPct val="0"/>
              </a:spcBef>
              <a:spcAft>
                <a:spcPct val="0"/>
              </a:spcAft>
              <a:defRPr/>
            </a:pPr>
            <a:r>
              <a:rPr lang="fr-FR" sz="2000" dirty="0">
                <a:solidFill>
                  <a:srgbClr val="FF0000"/>
                </a:solidFill>
                <a:latin typeface="Times New Roman" pitchFamily="18" charset="0"/>
                <a:ea typeface="Microsoft YaHei" pitchFamily="34" charset="-122"/>
              </a:rPr>
              <a:t>Abonné : </a:t>
            </a:r>
          </a:p>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ne peut que gérer son profil et ses renseignements.</a:t>
            </a:r>
          </a:p>
        </p:txBody>
      </p:sp>
    </p:spTree>
    <p:extLst>
      <p:ext uri="{BB962C8B-B14F-4D97-AF65-F5344CB8AC3E}">
        <p14:creationId xmlns:p14="http://schemas.microsoft.com/office/powerpoint/2010/main" val="109976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1000"/>
                                        <p:tgtEl>
                                          <p:spTgt spid="8">
                                            <p:txEl>
                                              <p:pRg st="3" end="3"/>
                                            </p:txEl>
                                          </p:spTgt>
                                        </p:tgtEl>
                                      </p:cBhvr>
                                    </p:animEffect>
                                    <p:anim calcmode="lin" valueType="num">
                                      <p:cBhvr>
                                        <p:cTn id="2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Effect transition="in" filter="fade">
                                      <p:cBhvr>
                                        <p:cTn id="35" dur="1000"/>
                                        <p:tgtEl>
                                          <p:spTgt spid="8">
                                            <p:txEl>
                                              <p:pRg st="4" end="4"/>
                                            </p:txEl>
                                          </p:spTgt>
                                        </p:tgtEl>
                                      </p:cBhvr>
                                    </p:animEffect>
                                    <p:anim calcmode="lin" valueType="num">
                                      <p:cBhvr>
                                        <p:cTn id="36"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fade">
                                      <p:cBhvr>
                                        <p:cTn id="42" dur="1000"/>
                                        <p:tgtEl>
                                          <p:spTgt spid="8">
                                            <p:txEl>
                                              <p:pRg st="5" end="5"/>
                                            </p:txEl>
                                          </p:spTgt>
                                        </p:tgtEl>
                                      </p:cBhvr>
                                    </p:animEffect>
                                    <p:anim calcmode="lin" valueType="num">
                                      <p:cBhvr>
                                        <p:cTn id="43"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8">
                                            <p:txEl>
                                              <p:pRg st="6" end="6"/>
                                            </p:txEl>
                                          </p:spTgt>
                                        </p:tgtEl>
                                        <p:attrNameLst>
                                          <p:attrName>style.visibility</p:attrName>
                                        </p:attrNameLst>
                                      </p:cBhvr>
                                      <p:to>
                                        <p:strVal val="visible"/>
                                      </p:to>
                                    </p:set>
                                    <p:animEffect transition="in" filter="fade">
                                      <p:cBhvr>
                                        <p:cTn id="49" dur="1000"/>
                                        <p:tgtEl>
                                          <p:spTgt spid="8">
                                            <p:txEl>
                                              <p:pRg st="6" end="6"/>
                                            </p:txEl>
                                          </p:spTgt>
                                        </p:tgtEl>
                                      </p:cBhvr>
                                    </p:animEffect>
                                    <p:anim calcmode="lin" valueType="num">
                                      <p:cBhvr>
                                        <p:cTn id="50"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8">
                                            <p:txEl>
                                              <p:pRg st="7" end="7"/>
                                            </p:txEl>
                                          </p:spTgt>
                                        </p:tgtEl>
                                        <p:attrNameLst>
                                          <p:attrName>style.visibility</p:attrName>
                                        </p:attrNameLst>
                                      </p:cBhvr>
                                      <p:to>
                                        <p:strVal val="visible"/>
                                      </p:to>
                                    </p:set>
                                    <p:animEffect transition="in" filter="fade">
                                      <p:cBhvr>
                                        <p:cTn id="56" dur="1000"/>
                                        <p:tgtEl>
                                          <p:spTgt spid="8">
                                            <p:txEl>
                                              <p:pRg st="7" end="7"/>
                                            </p:txEl>
                                          </p:spTgt>
                                        </p:tgtEl>
                                      </p:cBhvr>
                                    </p:animEffect>
                                    <p:anim calcmode="lin" valueType="num">
                                      <p:cBhvr>
                                        <p:cTn id="57"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8">
                                            <p:txEl>
                                              <p:pRg st="8" end="8"/>
                                            </p:txEl>
                                          </p:spTgt>
                                        </p:tgtEl>
                                        <p:attrNameLst>
                                          <p:attrName>style.visibility</p:attrName>
                                        </p:attrNameLst>
                                      </p:cBhvr>
                                      <p:to>
                                        <p:strVal val="visible"/>
                                      </p:to>
                                    </p:set>
                                    <p:animEffect transition="in" filter="fade">
                                      <p:cBhvr>
                                        <p:cTn id="63" dur="1000"/>
                                        <p:tgtEl>
                                          <p:spTgt spid="8">
                                            <p:txEl>
                                              <p:pRg st="8" end="8"/>
                                            </p:txEl>
                                          </p:spTgt>
                                        </p:tgtEl>
                                      </p:cBhvr>
                                    </p:animEffect>
                                    <p:anim calcmode="lin" valueType="num">
                                      <p:cBhvr>
                                        <p:cTn id="64"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8">
                                            <p:txEl>
                                              <p:pRg st="9" end="9"/>
                                            </p:txEl>
                                          </p:spTgt>
                                        </p:tgtEl>
                                        <p:attrNameLst>
                                          <p:attrName>style.visibility</p:attrName>
                                        </p:attrNameLst>
                                      </p:cBhvr>
                                      <p:to>
                                        <p:strVal val="visible"/>
                                      </p:to>
                                    </p:set>
                                    <p:animEffect transition="in" filter="fade">
                                      <p:cBhvr>
                                        <p:cTn id="70" dur="1000"/>
                                        <p:tgtEl>
                                          <p:spTgt spid="8">
                                            <p:txEl>
                                              <p:pRg st="9" end="9"/>
                                            </p:txEl>
                                          </p:spTgt>
                                        </p:tgtEl>
                                      </p:cBhvr>
                                    </p:animEffect>
                                    <p:anim calcmode="lin" valueType="num">
                                      <p:cBhvr>
                                        <p:cTn id="71" dur="1000" fill="hold"/>
                                        <p:tgtEl>
                                          <p:spTgt spid="8">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8">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8">
                                            <p:txEl>
                                              <p:pRg st="10" end="10"/>
                                            </p:txEl>
                                          </p:spTgt>
                                        </p:tgtEl>
                                        <p:attrNameLst>
                                          <p:attrName>style.visibility</p:attrName>
                                        </p:attrNameLst>
                                      </p:cBhvr>
                                      <p:to>
                                        <p:strVal val="visible"/>
                                      </p:to>
                                    </p:set>
                                    <p:animEffect transition="in" filter="fade">
                                      <p:cBhvr>
                                        <p:cTn id="77" dur="1000"/>
                                        <p:tgtEl>
                                          <p:spTgt spid="8">
                                            <p:txEl>
                                              <p:pRg st="10" end="10"/>
                                            </p:txEl>
                                          </p:spTgt>
                                        </p:tgtEl>
                                      </p:cBhvr>
                                    </p:animEffect>
                                    <p:anim calcmode="lin" valueType="num">
                                      <p:cBhvr>
                                        <p:cTn id="78" dur="1000" fill="hold"/>
                                        <p:tgtEl>
                                          <p:spTgt spid="8">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8">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8">
                                            <p:txEl>
                                              <p:pRg st="11" end="11"/>
                                            </p:txEl>
                                          </p:spTgt>
                                        </p:tgtEl>
                                        <p:attrNameLst>
                                          <p:attrName>style.visibility</p:attrName>
                                        </p:attrNameLst>
                                      </p:cBhvr>
                                      <p:to>
                                        <p:strVal val="visible"/>
                                      </p:to>
                                    </p:set>
                                    <p:animEffect transition="in" filter="fade">
                                      <p:cBhvr>
                                        <p:cTn id="84" dur="1000"/>
                                        <p:tgtEl>
                                          <p:spTgt spid="8">
                                            <p:txEl>
                                              <p:pRg st="11" end="11"/>
                                            </p:txEl>
                                          </p:spTgt>
                                        </p:tgtEl>
                                      </p:cBhvr>
                                    </p:animEffect>
                                    <p:anim calcmode="lin" valueType="num">
                                      <p:cBhvr>
                                        <p:cTn id="85" dur="1000" fill="hold"/>
                                        <p:tgtEl>
                                          <p:spTgt spid="8">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8">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8">
                                            <p:txEl>
                                              <p:pRg st="12" end="12"/>
                                            </p:txEl>
                                          </p:spTgt>
                                        </p:tgtEl>
                                        <p:attrNameLst>
                                          <p:attrName>style.visibility</p:attrName>
                                        </p:attrNameLst>
                                      </p:cBhvr>
                                      <p:to>
                                        <p:strVal val="visible"/>
                                      </p:to>
                                    </p:set>
                                    <p:animEffect transition="in" filter="fade">
                                      <p:cBhvr>
                                        <p:cTn id="91" dur="1000"/>
                                        <p:tgtEl>
                                          <p:spTgt spid="8">
                                            <p:txEl>
                                              <p:pRg st="12" end="12"/>
                                            </p:txEl>
                                          </p:spTgt>
                                        </p:tgtEl>
                                      </p:cBhvr>
                                    </p:animEffect>
                                    <p:anim calcmode="lin" valueType="num">
                                      <p:cBhvr>
                                        <p:cTn id="92" dur="1000" fill="hold"/>
                                        <p:tgtEl>
                                          <p:spTgt spid="8">
                                            <p:txEl>
                                              <p:pRg st="12" end="12"/>
                                            </p:txEl>
                                          </p:spTgt>
                                        </p:tgtEl>
                                        <p:attrNameLst>
                                          <p:attrName>ppt_x</p:attrName>
                                        </p:attrNameLst>
                                      </p:cBhvr>
                                      <p:tavLst>
                                        <p:tav tm="0">
                                          <p:val>
                                            <p:strVal val="#ppt_x"/>
                                          </p:val>
                                        </p:tav>
                                        <p:tav tm="100000">
                                          <p:val>
                                            <p:strVal val="#ppt_x"/>
                                          </p:val>
                                        </p:tav>
                                      </p:tavLst>
                                    </p:anim>
                                    <p:anim calcmode="lin" valueType="num">
                                      <p:cBhvr>
                                        <p:cTn id="93" dur="1000" fill="hold"/>
                                        <p:tgtEl>
                                          <p:spTgt spid="8">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4127488" y="1268760"/>
            <a:ext cx="3937025"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Les utilisateurs</a:t>
            </a:r>
          </a:p>
        </p:txBody>
      </p:sp>
      <p:pic>
        <p:nvPicPr>
          <p:cNvPr id="3276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7" y="1916832"/>
            <a:ext cx="7910759" cy="3243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871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1426530"/>
            <a:ext cx="5983188" cy="4621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6847000" y="1700808"/>
            <a:ext cx="3937025" cy="707886"/>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Créer un compte utilisateur</a:t>
            </a:r>
          </a:p>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Avec une adresse email différente,</a:t>
            </a:r>
          </a:p>
        </p:txBody>
      </p:sp>
    </p:spTree>
    <p:extLst>
      <p:ext uri="{BB962C8B-B14F-4D97-AF65-F5344CB8AC3E}">
        <p14:creationId xmlns:p14="http://schemas.microsoft.com/office/powerpoint/2010/main" val="21774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6930080" y="2564904"/>
            <a:ext cx="3937025"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Avec des droits Contributeur</a:t>
            </a:r>
          </a:p>
        </p:txBody>
      </p:sp>
      <p:pic>
        <p:nvPicPr>
          <p:cNvPr id="4300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4713" y="1628800"/>
            <a:ext cx="5566974" cy="3897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439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524002" y="1052736"/>
            <a:ext cx="9143999" cy="1077218"/>
          </a:xfrm>
          <a:prstGeom prst="rect">
            <a:avLst/>
          </a:prstGeom>
          <a:noFill/>
        </p:spPr>
        <p:txBody>
          <a:bodyPr wrap="square">
            <a:spAutoFit/>
          </a:bodyPr>
          <a:lstStyle/>
          <a:p>
            <a:pPr algn="ctr" defTabSz="449263" eaLnBrk="0" fontAlgn="base" hangingPunct="0">
              <a:spcBef>
                <a:spcPct val="0"/>
              </a:spcBef>
              <a:spcAft>
                <a:spcPct val="0"/>
              </a:spcAft>
              <a:defRPr/>
            </a:pPr>
            <a:r>
              <a:rPr lang="fr-FR" sz="4000" dirty="0">
                <a:solidFill>
                  <a:srgbClr val="2D2DB9"/>
                </a:solidFill>
                <a:latin typeface="Times New Roman" pitchFamily="18" charset="0"/>
                <a:ea typeface="Microsoft YaHei" pitchFamily="34" charset="-122"/>
              </a:rPr>
              <a:t>Les éléments de base de WordPress</a:t>
            </a:r>
          </a:p>
          <a:p>
            <a:pPr algn="ctr" defTabSz="449263" eaLnBrk="0" fontAlgn="base" hangingPunct="0">
              <a:spcBef>
                <a:spcPct val="0"/>
              </a:spcBef>
              <a:spcAft>
                <a:spcPct val="0"/>
              </a:spcAft>
              <a:defRPr/>
            </a:pPr>
            <a:r>
              <a:rPr lang="fr-FR" sz="2400" dirty="0">
                <a:solidFill>
                  <a:srgbClr val="2D2DB9"/>
                </a:solidFill>
                <a:latin typeface="Times New Roman" pitchFamily="18" charset="0"/>
                <a:ea typeface="Microsoft YaHei" pitchFamily="34" charset="-122"/>
              </a:rPr>
              <a:t>(Une fois </a:t>
            </a:r>
            <a:r>
              <a:rPr lang="fr-FR" sz="2400" dirty="0" err="1">
                <a:solidFill>
                  <a:srgbClr val="2D2DB9"/>
                </a:solidFill>
                <a:latin typeface="Times New Roman" pitchFamily="18" charset="0"/>
                <a:ea typeface="Microsoft YaHei" pitchFamily="34" charset="-122"/>
              </a:rPr>
              <a:t>décompréssés</a:t>
            </a:r>
            <a:r>
              <a:rPr lang="fr-FR" sz="2400" dirty="0">
                <a:solidFill>
                  <a:srgbClr val="2D2DB9"/>
                </a:solidFill>
                <a:latin typeface="Times New Roman" pitchFamily="18" charset="0"/>
                <a:ea typeface="Microsoft YaHei" pitchFamily="34" charset="-122"/>
              </a:rPr>
              <a:t>)</a:t>
            </a:r>
          </a:p>
        </p:txBody>
      </p:sp>
      <p:pic>
        <p:nvPicPr>
          <p:cNvPr id="2" name="Image 1"/>
          <p:cNvPicPr>
            <a:picLocks noChangeAspect="1"/>
          </p:cNvPicPr>
          <p:nvPr/>
        </p:nvPicPr>
        <p:blipFill>
          <a:blip r:embed="rId2"/>
          <a:stretch>
            <a:fillRect/>
          </a:stretch>
        </p:blipFill>
        <p:spPr>
          <a:xfrm>
            <a:off x="2783632" y="2204865"/>
            <a:ext cx="6011114" cy="3972479"/>
          </a:xfrm>
          <a:prstGeom prst="rect">
            <a:avLst/>
          </a:prstGeom>
        </p:spPr>
      </p:pic>
    </p:spTree>
    <p:extLst>
      <p:ext uri="{BB962C8B-B14F-4D97-AF65-F5344CB8AC3E}">
        <p14:creationId xmlns:p14="http://schemas.microsoft.com/office/powerpoint/2010/main" val="173064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4127488" y="1268760"/>
            <a:ext cx="3937025"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Vous avez un nouvel utilisateur</a:t>
            </a:r>
          </a:p>
        </p:txBody>
      </p:sp>
      <p:pic>
        <p:nvPicPr>
          <p:cNvPr id="4198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4751" y="1988840"/>
            <a:ext cx="8051544"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020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4439817" y="1268760"/>
            <a:ext cx="3937025" cy="400110"/>
          </a:xfrm>
          <a:prstGeom prst="rect">
            <a:avLst/>
          </a:prstGeom>
          <a:noFill/>
        </p:spPr>
        <p:txBody>
          <a:bodyPr wrap="square">
            <a:spAutoFit/>
          </a:bodyPr>
          <a:lstStyle/>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Vous pouvez modifier votre profil</a:t>
            </a:r>
          </a:p>
        </p:txBody>
      </p:sp>
      <p:pic>
        <p:nvPicPr>
          <p:cNvPr id="3174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686" y="1844825"/>
            <a:ext cx="8432629" cy="3464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097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62</a:t>
            </a:fld>
            <a:endParaRPr lang="fr-FR" altLang="fr-FR"/>
          </a:p>
        </p:txBody>
      </p:sp>
      <p:sp>
        <p:nvSpPr>
          <p:cNvPr id="3" name="Rectangle 2"/>
          <p:cNvSpPr/>
          <p:nvPr/>
        </p:nvSpPr>
        <p:spPr>
          <a:xfrm>
            <a:off x="0" y="1757100"/>
            <a:ext cx="12026305" cy="3416320"/>
          </a:xfrm>
          <a:prstGeom prst="rect">
            <a:avLst/>
          </a:prstGeom>
          <a:noFill/>
        </p:spPr>
        <p:txBody>
          <a:bodyPr wrap="none" lIns="91440" tIns="45720" rIns="91440" bIns="45720">
            <a:spAutoFit/>
          </a:bodyPr>
          <a:lstStyle/>
          <a:p>
            <a:pPr algn="ctr"/>
            <a:r>
              <a:rPr lang="fr-FR" sz="5400" b="0" cap="none" spc="0" dirty="0">
                <a:ln w="0"/>
                <a:solidFill>
                  <a:schemeClr val="accent1"/>
                </a:solidFill>
                <a:effectLst>
                  <a:outerShdw blurRad="38100" dist="25400" dir="5400000" algn="ctr" rotWithShape="0">
                    <a:srgbClr val="6E747A">
                      <a:alpha val="43000"/>
                    </a:srgbClr>
                  </a:outerShdw>
                </a:effectLst>
              </a:rPr>
              <a:t>Mise en place du TP 1</a:t>
            </a:r>
          </a:p>
          <a:p>
            <a:pPr algn="ctr"/>
            <a:endParaRPr lang="fr-FR" sz="5400" b="0" cap="none" spc="0" dirty="0">
              <a:ln w="0"/>
              <a:solidFill>
                <a:schemeClr val="accent1"/>
              </a:solidFill>
              <a:effectLst>
                <a:outerShdw blurRad="38100" dist="25400" dir="5400000" algn="ctr" rotWithShape="0">
                  <a:srgbClr val="6E747A">
                    <a:alpha val="43000"/>
                  </a:srgbClr>
                </a:outerShdw>
              </a:effectLst>
            </a:endParaRPr>
          </a:p>
          <a:p>
            <a:pPr algn="ctr"/>
            <a:r>
              <a:rPr lang="fr-FR" sz="5400" dirty="0">
                <a:ln w="0"/>
                <a:solidFill>
                  <a:schemeClr val="accent1"/>
                </a:solidFill>
                <a:effectLst>
                  <a:outerShdw blurRad="38100" dist="25400" dir="5400000" algn="ctr" rotWithShape="0">
                    <a:srgbClr val="6E747A">
                      <a:alpha val="43000"/>
                    </a:srgbClr>
                  </a:outerShdw>
                </a:effectLst>
              </a:rPr>
              <a:t>Reprendre les étapes précédentes, </a:t>
            </a:r>
          </a:p>
          <a:p>
            <a:pPr algn="ctr"/>
            <a:r>
              <a:rPr lang="fr-FR" sz="5400" dirty="0">
                <a:ln w="0"/>
                <a:solidFill>
                  <a:schemeClr val="accent1"/>
                </a:solidFill>
                <a:effectLst>
                  <a:outerShdw blurRad="38100" dist="25400" dir="5400000" algn="ctr" rotWithShape="0">
                    <a:srgbClr val="6E747A">
                      <a:alpha val="43000"/>
                    </a:srgbClr>
                  </a:outerShdw>
                </a:effectLst>
              </a:rPr>
              <a:t>réalisez les différents travaux demandés </a:t>
            </a:r>
            <a:endParaRPr lang="fr-FR"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2559253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63</a:t>
            </a:fld>
            <a:endParaRPr lang="fr-FR" altLang="fr-FR"/>
          </a:p>
        </p:txBody>
      </p:sp>
      <p:sp>
        <p:nvSpPr>
          <p:cNvPr id="4" name="ZoneTexte 3"/>
          <p:cNvSpPr txBox="1"/>
          <p:nvPr/>
        </p:nvSpPr>
        <p:spPr>
          <a:xfrm>
            <a:off x="1918226" y="1124745"/>
            <a:ext cx="8089193" cy="5355312"/>
          </a:xfrm>
          <a:prstGeom prst="rect">
            <a:avLst/>
          </a:prstGeom>
          <a:noFill/>
        </p:spPr>
        <p:txBody>
          <a:bodyPr wrap="square">
            <a:spAutoFit/>
          </a:bodyPr>
          <a:lstStyle/>
          <a:p>
            <a:pPr marL="228600" indent="-228600" defTabSz="449263" eaLnBrk="0" fontAlgn="base" hangingPunct="0">
              <a:spcBef>
                <a:spcPct val="0"/>
              </a:spcBef>
              <a:spcAft>
                <a:spcPct val="0"/>
              </a:spcAft>
              <a:buFont typeface="+mj-lt"/>
              <a:buAutoNum type="arabicPeriod"/>
              <a:defRPr/>
            </a:pPr>
            <a:endParaRPr lang="fr-FR" sz="1200" dirty="0">
              <a:solidFill>
                <a:srgbClr val="2D2DB9"/>
              </a:solidFill>
              <a:latin typeface="Times New Roman" pitchFamily="18" charset="0"/>
              <a:ea typeface="Microsoft YaHei" pitchFamily="34" charset="-122"/>
            </a:endParaRPr>
          </a:p>
          <a:p>
            <a:pPr defTabSz="449263" eaLnBrk="0" fontAlgn="base" hangingPunct="0">
              <a:spcBef>
                <a:spcPct val="0"/>
              </a:spcBef>
              <a:spcAft>
                <a:spcPct val="0"/>
              </a:spcAft>
              <a:defRPr/>
            </a:pPr>
            <a:endParaRPr lang="fr-FR" sz="1200" dirty="0">
              <a:solidFill>
                <a:srgbClr val="2D2DB9"/>
              </a:solidFill>
              <a:latin typeface="Times New Roman" pitchFamily="18" charset="0"/>
              <a:ea typeface="Microsoft YaHei" pitchFamily="34" charset="-122"/>
            </a:endParaRPr>
          </a:p>
          <a:p>
            <a:pPr marL="285750" indent="-285750" defTabSz="449263" eaLnBrk="0" fontAlgn="base" hangingPunct="0">
              <a:spcBef>
                <a:spcPct val="0"/>
              </a:spcBef>
              <a:spcAft>
                <a:spcPct val="0"/>
              </a:spcAft>
              <a:buFont typeface="Wingdings" panose="05000000000000000000" pitchFamily="2" charset="2"/>
              <a:buChar char="q"/>
              <a:defRPr/>
            </a:pPr>
            <a:r>
              <a:rPr lang="fr-FR" dirty="0">
                <a:solidFill>
                  <a:srgbClr val="2D2DB9"/>
                </a:solidFill>
                <a:latin typeface="Times New Roman" pitchFamily="18" charset="0"/>
                <a:ea typeface="Microsoft YaHei" pitchFamily="34" charset="-122"/>
              </a:rPr>
              <a:t>Installer trois thèmes supplémentaires;</a:t>
            </a:r>
          </a:p>
          <a:p>
            <a:pPr marL="285750" indent="-285750" defTabSz="449263" eaLnBrk="0" fontAlgn="base" hangingPunct="0">
              <a:spcBef>
                <a:spcPct val="0"/>
              </a:spcBef>
              <a:spcAft>
                <a:spcPct val="0"/>
              </a:spcAft>
              <a:buFont typeface="Wingdings" panose="05000000000000000000" pitchFamily="2" charset="2"/>
              <a:buChar char="q"/>
              <a:defRPr/>
            </a:pPr>
            <a:r>
              <a:rPr lang="fr-FR" dirty="0">
                <a:solidFill>
                  <a:srgbClr val="2D2DB9"/>
                </a:solidFill>
                <a:latin typeface="Times New Roman" pitchFamily="18" charset="0"/>
                <a:ea typeface="Microsoft YaHei" pitchFamily="34" charset="-122"/>
              </a:rPr>
              <a:t>Valider l’installation du  thème utilisé  « page </a:t>
            </a:r>
            <a:r>
              <a:rPr lang="fr-FR" dirty="0" err="1">
                <a:solidFill>
                  <a:srgbClr val="2D2DB9"/>
                </a:solidFill>
                <a:latin typeface="Times New Roman" pitchFamily="18" charset="0"/>
                <a:ea typeface="Microsoft YaHei" pitchFamily="34" charset="-122"/>
              </a:rPr>
              <a:t>builder</a:t>
            </a:r>
            <a:r>
              <a:rPr lang="fr-FR" dirty="0">
                <a:solidFill>
                  <a:srgbClr val="2D2DB9"/>
                </a:solidFill>
                <a:latin typeface="Times New Roman" pitchFamily="18" charset="0"/>
                <a:ea typeface="Microsoft YaHei" pitchFamily="34" charset="-122"/>
              </a:rPr>
              <a:t> </a:t>
            </a:r>
            <a:r>
              <a:rPr lang="fr-FR" dirty="0" err="1">
                <a:solidFill>
                  <a:srgbClr val="2D2DB9"/>
                </a:solidFill>
                <a:latin typeface="Times New Roman" pitchFamily="18" charset="0"/>
                <a:ea typeface="Microsoft YaHei" pitchFamily="34" charset="-122"/>
              </a:rPr>
              <a:t>framework</a:t>
            </a:r>
            <a:r>
              <a:rPr lang="fr-FR" dirty="0">
                <a:solidFill>
                  <a:srgbClr val="2D2DB9"/>
                </a:solidFill>
                <a:latin typeface="Times New Roman" pitchFamily="18" charset="0"/>
                <a:ea typeface="Microsoft YaHei" pitchFamily="34" charset="-122"/>
              </a:rPr>
              <a:t> » ;</a:t>
            </a:r>
          </a:p>
          <a:p>
            <a:pPr marL="285750" indent="-285750" defTabSz="449263" eaLnBrk="0" fontAlgn="base" hangingPunct="0">
              <a:spcBef>
                <a:spcPct val="0"/>
              </a:spcBef>
              <a:spcAft>
                <a:spcPct val="0"/>
              </a:spcAft>
              <a:buFont typeface="Wingdings" panose="05000000000000000000" pitchFamily="2" charset="2"/>
              <a:buChar char="q"/>
              <a:defRPr/>
            </a:pPr>
            <a:r>
              <a:rPr lang="fr-FR" dirty="0">
                <a:solidFill>
                  <a:srgbClr val="2D2DB9"/>
                </a:solidFill>
                <a:latin typeface="Times New Roman" pitchFamily="18" charset="0"/>
                <a:ea typeface="Microsoft YaHei" pitchFamily="34" charset="-122"/>
              </a:rPr>
              <a:t>Inspecter tous les éléments du tableau de bord</a:t>
            </a:r>
          </a:p>
          <a:p>
            <a:pPr marL="285750" indent="-285750" defTabSz="449263" eaLnBrk="0" fontAlgn="base" hangingPunct="0">
              <a:spcBef>
                <a:spcPct val="0"/>
              </a:spcBef>
              <a:spcAft>
                <a:spcPct val="0"/>
              </a:spcAft>
              <a:buFont typeface="Wingdings" panose="05000000000000000000" pitchFamily="2" charset="2"/>
              <a:buChar char="q"/>
              <a:defRPr/>
            </a:pPr>
            <a:r>
              <a:rPr lang="fr-FR" dirty="0">
                <a:solidFill>
                  <a:srgbClr val="2D2DB9"/>
                </a:solidFill>
                <a:latin typeface="Times New Roman" pitchFamily="18" charset="0"/>
                <a:ea typeface="Microsoft YaHei" pitchFamily="34" charset="-122"/>
              </a:rPr>
              <a:t>Cocher le bon choix pour « Demander aux moteurs de recherche de ne pas indexer ce site » ; </a:t>
            </a:r>
          </a:p>
          <a:p>
            <a:pPr marL="285750" indent="-285750" defTabSz="449263" eaLnBrk="0" fontAlgn="base" hangingPunct="0">
              <a:spcBef>
                <a:spcPct val="0"/>
              </a:spcBef>
              <a:spcAft>
                <a:spcPct val="0"/>
              </a:spcAft>
              <a:buFont typeface="Wingdings" panose="05000000000000000000" pitchFamily="2" charset="2"/>
              <a:buChar char="q"/>
              <a:defRPr/>
            </a:pPr>
            <a:r>
              <a:rPr lang="fr-FR" dirty="0">
                <a:solidFill>
                  <a:srgbClr val="2D2DB9"/>
                </a:solidFill>
                <a:latin typeface="Times New Roman" pitchFamily="18" charset="0"/>
                <a:ea typeface="Microsoft YaHei" pitchFamily="34" charset="-122"/>
              </a:rPr>
              <a:t>Installer </a:t>
            </a:r>
            <a:r>
              <a:rPr lang="fr-FR" dirty="0" err="1">
                <a:solidFill>
                  <a:srgbClr val="2D2DB9"/>
                </a:solidFill>
                <a:latin typeface="Times New Roman" pitchFamily="18" charset="0"/>
                <a:ea typeface="Microsoft YaHei" pitchFamily="34" charset="-122"/>
              </a:rPr>
              <a:t>Elementor</a:t>
            </a:r>
            <a:r>
              <a:rPr lang="fr-FR" dirty="0">
                <a:solidFill>
                  <a:srgbClr val="2D2DB9"/>
                </a:solidFill>
                <a:latin typeface="Times New Roman" pitchFamily="18" charset="0"/>
                <a:ea typeface="Microsoft YaHei" pitchFamily="34" charset="-122"/>
              </a:rPr>
              <a:t>;</a:t>
            </a:r>
          </a:p>
          <a:p>
            <a:pPr marL="285750" indent="-285750" defTabSz="449263" eaLnBrk="0" fontAlgn="base" hangingPunct="0">
              <a:spcBef>
                <a:spcPct val="0"/>
              </a:spcBef>
              <a:spcAft>
                <a:spcPct val="0"/>
              </a:spcAft>
              <a:buFont typeface="Wingdings" panose="05000000000000000000" pitchFamily="2" charset="2"/>
              <a:buChar char="q"/>
              <a:defRPr/>
            </a:pPr>
            <a:r>
              <a:rPr lang="fr-FR" dirty="0">
                <a:solidFill>
                  <a:srgbClr val="2D2DB9"/>
                </a:solidFill>
                <a:latin typeface="Times New Roman" pitchFamily="18" charset="0"/>
                <a:ea typeface="Microsoft YaHei" pitchFamily="34" charset="-122"/>
              </a:rPr>
              <a:t>Installer le plugin YOAST SEO (Optimisation pour les moteurs de recherche.)</a:t>
            </a:r>
          </a:p>
          <a:p>
            <a:pPr marL="285750" indent="-285750" defTabSz="449263" eaLnBrk="0" fontAlgn="base" hangingPunct="0">
              <a:spcBef>
                <a:spcPct val="0"/>
              </a:spcBef>
              <a:spcAft>
                <a:spcPct val="0"/>
              </a:spcAft>
              <a:buFont typeface="Wingdings" panose="05000000000000000000" pitchFamily="2" charset="2"/>
              <a:buChar char="q"/>
              <a:defRPr/>
            </a:pPr>
            <a:r>
              <a:rPr lang="fr-FR" dirty="0">
                <a:solidFill>
                  <a:srgbClr val="2D2DB9"/>
                </a:solidFill>
                <a:latin typeface="Times New Roman" pitchFamily="18" charset="0"/>
                <a:ea typeface="Microsoft YaHei" pitchFamily="34" charset="-122"/>
              </a:rPr>
              <a:t>Installer d’autres plugin si nécessaire;</a:t>
            </a:r>
          </a:p>
          <a:p>
            <a:pPr marL="285750" indent="-285750" defTabSz="449263" eaLnBrk="0" fontAlgn="base" hangingPunct="0">
              <a:spcBef>
                <a:spcPct val="0"/>
              </a:spcBef>
              <a:spcAft>
                <a:spcPct val="0"/>
              </a:spcAft>
              <a:buFont typeface="Wingdings" panose="05000000000000000000" pitchFamily="2" charset="2"/>
              <a:buChar char="q"/>
              <a:defRPr/>
            </a:pPr>
            <a:r>
              <a:rPr lang="fr-FR" dirty="0">
                <a:solidFill>
                  <a:srgbClr val="2D2DB9"/>
                </a:solidFill>
                <a:latin typeface="Times New Roman" pitchFamily="18" charset="0"/>
                <a:ea typeface="Microsoft YaHei" pitchFamily="34" charset="-122"/>
              </a:rPr>
              <a:t>Créer la page « Accueil » ;</a:t>
            </a:r>
          </a:p>
          <a:p>
            <a:pPr marL="285750" indent="-285750" defTabSz="449263" eaLnBrk="0" fontAlgn="base" hangingPunct="0">
              <a:spcBef>
                <a:spcPct val="0"/>
              </a:spcBef>
              <a:spcAft>
                <a:spcPct val="0"/>
              </a:spcAft>
              <a:buFont typeface="Wingdings" panose="05000000000000000000" pitchFamily="2" charset="2"/>
              <a:buChar char="q"/>
              <a:defRPr/>
            </a:pPr>
            <a:r>
              <a:rPr lang="fr-FR" dirty="0">
                <a:solidFill>
                  <a:srgbClr val="2D2DB9"/>
                </a:solidFill>
                <a:latin typeface="Times New Roman" pitchFamily="18" charset="0"/>
                <a:ea typeface="Microsoft YaHei" pitchFamily="34" charset="-122"/>
              </a:rPr>
              <a:t>Créer la page « A propos de »;</a:t>
            </a:r>
          </a:p>
          <a:p>
            <a:pPr marL="285750" indent="-285750" defTabSz="449263" eaLnBrk="0" fontAlgn="base" hangingPunct="0">
              <a:spcBef>
                <a:spcPct val="0"/>
              </a:spcBef>
              <a:spcAft>
                <a:spcPct val="0"/>
              </a:spcAft>
              <a:buFont typeface="Wingdings" panose="05000000000000000000" pitchFamily="2" charset="2"/>
              <a:buChar char="q"/>
              <a:defRPr/>
            </a:pPr>
            <a:r>
              <a:rPr lang="fr-FR" dirty="0">
                <a:solidFill>
                  <a:srgbClr val="2D2DB9"/>
                </a:solidFill>
                <a:latin typeface="Times New Roman" pitchFamily="18" charset="0"/>
                <a:ea typeface="Microsoft YaHei" pitchFamily="34" charset="-122"/>
              </a:rPr>
              <a:t>Créer la page « Portfolio»;</a:t>
            </a:r>
          </a:p>
          <a:p>
            <a:pPr marL="285750" indent="-285750" defTabSz="449263" eaLnBrk="0" fontAlgn="base" hangingPunct="0">
              <a:spcBef>
                <a:spcPct val="0"/>
              </a:spcBef>
              <a:spcAft>
                <a:spcPct val="0"/>
              </a:spcAft>
              <a:buFont typeface="Wingdings" panose="05000000000000000000" pitchFamily="2" charset="2"/>
              <a:buChar char="q"/>
              <a:defRPr/>
            </a:pPr>
            <a:r>
              <a:rPr lang="fr-FR" dirty="0">
                <a:solidFill>
                  <a:srgbClr val="2D2DB9"/>
                </a:solidFill>
                <a:latin typeface="Times New Roman" pitchFamily="18" charset="0"/>
                <a:ea typeface="Microsoft YaHei" pitchFamily="34" charset="-122"/>
              </a:rPr>
              <a:t>Créer une page pour « les articles » ;</a:t>
            </a:r>
          </a:p>
          <a:p>
            <a:pPr marL="285750" indent="-285750" defTabSz="449263" eaLnBrk="0" fontAlgn="base" hangingPunct="0">
              <a:spcBef>
                <a:spcPct val="0"/>
              </a:spcBef>
              <a:spcAft>
                <a:spcPct val="0"/>
              </a:spcAft>
              <a:buFont typeface="Wingdings" panose="05000000000000000000" pitchFamily="2" charset="2"/>
              <a:buChar char="q"/>
              <a:defRPr/>
            </a:pPr>
            <a:r>
              <a:rPr lang="fr-FR" dirty="0">
                <a:solidFill>
                  <a:srgbClr val="2D2DB9"/>
                </a:solidFill>
                <a:latin typeface="Times New Roman" pitchFamily="18" charset="0"/>
                <a:ea typeface="Microsoft YaHei" pitchFamily="34" charset="-122"/>
              </a:rPr>
              <a:t>Créer la page « Me contacter » ;</a:t>
            </a:r>
          </a:p>
          <a:p>
            <a:pPr marL="285750" indent="-285750" defTabSz="449263" eaLnBrk="0" fontAlgn="base" hangingPunct="0">
              <a:spcBef>
                <a:spcPct val="0"/>
              </a:spcBef>
              <a:spcAft>
                <a:spcPct val="0"/>
              </a:spcAft>
              <a:buFont typeface="Wingdings" panose="05000000000000000000" pitchFamily="2" charset="2"/>
              <a:buChar char="q"/>
              <a:defRPr/>
            </a:pPr>
            <a:r>
              <a:rPr lang="fr-FR" dirty="0">
                <a:solidFill>
                  <a:srgbClr val="2D2DB9"/>
                </a:solidFill>
                <a:latin typeface="Times New Roman" pitchFamily="18" charset="0"/>
                <a:ea typeface="Microsoft YaHei" pitchFamily="34" charset="-122"/>
              </a:rPr>
              <a:t>Écrire un premier article ;</a:t>
            </a:r>
          </a:p>
          <a:p>
            <a:pPr marL="285750" indent="-285750" defTabSz="449263" eaLnBrk="0" fontAlgn="base" hangingPunct="0">
              <a:spcBef>
                <a:spcPct val="0"/>
              </a:spcBef>
              <a:spcAft>
                <a:spcPct val="0"/>
              </a:spcAft>
              <a:buFont typeface="Wingdings" panose="05000000000000000000" pitchFamily="2" charset="2"/>
              <a:buChar char="q"/>
              <a:defRPr/>
            </a:pPr>
            <a:r>
              <a:rPr lang="fr-FR" dirty="0">
                <a:solidFill>
                  <a:srgbClr val="2D2DB9"/>
                </a:solidFill>
                <a:latin typeface="Times New Roman" pitchFamily="18" charset="0"/>
                <a:ea typeface="Microsoft YaHei" pitchFamily="34" charset="-122"/>
              </a:rPr>
              <a:t>Choisir l’affichage ou non des commentaires;</a:t>
            </a:r>
          </a:p>
          <a:p>
            <a:pPr marL="285750" indent="-285750" defTabSz="449263" eaLnBrk="0" fontAlgn="base" hangingPunct="0">
              <a:spcBef>
                <a:spcPct val="0"/>
              </a:spcBef>
              <a:spcAft>
                <a:spcPct val="0"/>
              </a:spcAft>
              <a:buFont typeface="Wingdings" panose="05000000000000000000" pitchFamily="2" charset="2"/>
              <a:buChar char="q"/>
              <a:defRPr/>
            </a:pPr>
            <a:r>
              <a:rPr lang="fr-FR" dirty="0">
                <a:solidFill>
                  <a:srgbClr val="2D2DB9"/>
                </a:solidFill>
                <a:latin typeface="Times New Roman" pitchFamily="18" charset="0"/>
                <a:ea typeface="Microsoft YaHei" pitchFamily="34" charset="-122"/>
              </a:rPr>
              <a:t>Créer votre menu principal ainsi que le menu </a:t>
            </a:r>
            <a:r>
              <a:rPr lang="fr-FR" dirty="0" err="1">
                <a:solidFill>
                  <a:srgbClr val="2D2DB9"/>
                </a:solidFill>
                <a:latin typeface="Times New Roman" pitchFamily="18" charset="0"/>
                <a:ea typeface="Microsoft YaHei" pitchFamily="34" charset="-122"/>
              </a:rPr>
              <a:t>footer</a:t>
            </a:r>
            <a:r>
              <a:rPr lang="fr-FR" dirty="0">
                <a:solidFill>
                  <a:srgbClr val="2D2DB9"/>
                </a:solidFill>
                <a:latin typeface="Times New Roman" pitchFamily="18" charset="0"/>
                <a:ea typeface="Microsoft YaHei" pitchFamily="34" charset="-122"/>
              </a:rPr>
              <a:t> ; </a:t>
            </a:r>
          </a:p>
          <a:p>
            <a:pPr marL="285750" indent="-285750" defTabSz="449263" eaLnBrk="0" fontAlgn="base" hangingPunct="0">
              <a:spcBef>
                <a:spcPct val="0"/>
              </a:spcBef>
              <a:spcAft>
                <a:spcPct val="0"/>
              </a:spcAft>
              <a:buFont typeface="Wingdings" panose="05000000000000000000" pitchFamily="2" charset="2"/>
              <a:buChar char="q"/>
              <a:defRPr/>
            </a:pPr>
            <a:endParaRPr lang="fr-FR" dirty="0">
              <a:solidFill>
                <a:srgbClr val="2D2DB9"/>
              </a:solidFill>
              <a:latin typeface="Times New Roman" pitchFamily="18" charset="0"/>
              <a:ea typeface="Microsoft YaHei" pitchFamily="34" charset="-122"/>
            </a:endParaRPr>
          </a:p>
          <a:p>
            <a:pPr marL="228600" indent="-228600" defTabSz="449263" eaLnBrk="0" fontAlgn="base" hangingPunct="0">
              <a:spcBef>
                <a:spcPct val="0"/>
              </a:spcBef>
              <a:spcAft>
                <a:spcPct val="0"/>
              </a:spcAft>
              <a:buFont typeface="+mj-lt"/>
              <a:buAutoNum type="arabicPeriod"/>
              <a:defRPr/>
            </a:pPr>
            <a:endParaRPr lang="fr-FR" sz="1200" dirty="0">
              <a:solidFill>
                <a:srgbClr val="2D2DB9"/>
              </a:solidFill>
              <a:latin typeface="Times New Roman" pitchFamily="18" charset="0"/>
              <a:ea typeface="Microsoft YaHei" pitchFamily="34" charset="-122"/>
            </a:endParaRPr>
          </a:p>
        </p:txBody>
      </p:sp>
    </p:spTree>
    <p:extLst>
      <p:ext uri="{BB962C8B-B14F-4D97-AF65-F5344CB8AC3E}">
        <p14:creationId xmlns:p14="http://schemas.microsoft.com/office/powerpoint/2010/main" val="18139670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64</a:t>
            </a:fld>
            <a:endParaRPr lang="fr-FR" altLang="fr-FR"/>
          </a:p>
        </p:txBody>
      </p:sp>
      <p:sp>
        <p:nvSpPr>
          <p:cNvPr id="3" name="Rectangle 2"/>
          <p:cNvSpPr/>
          <p:nvPr/>
        </p:nvSpPr>
        <p:spPr>
          <a:xfrm>
            <a:off x="779039" y="2967335"/>
            <a:ext cx="10633938" cy="923330"/>
          </a:xfrm>
          <a:prstGeom prst="rect">
            <a:avLst/>
          </a:prstGeom>
          <a:noFill/>
        </p:spPr>
        <p:txBody>
          <a:bodyPr wrap="none" lIns="91440" tIns="45720" rIns="91440" bIns="45720">
            <a:spAutoFit/>
          </a:bodyPr>
          <a:lstStyle/>
          <a:p>
            <a:pPr algn="ctr"/>
            <a:r>
              <a:rPr lang="fr-FR" sz="5400" b="0" cap="none" spc="0" dirty="0">
                <a:ln w="0"/>
                <a:solidFill>
                  <a:schemeClr val="accent1"/>
                </a:solidFill>
                <a:effectLst>
                  <a:outerShdw blurRad="38100" dist="25400" dir="5400000" algn="ctr" rotWithShape="0">
                    <a:srgbClr val="6E747A">
                      <a:alpha val="43000"/>
                    </a:srgbClr>
                  </a:outerShdw>
                </a:effectLst>
              </a:rPr>
              <a:t>Quelques éléments pour vous aider…</a:t>
            </a:r>
          </a:p>
        </p:txBody>
      </p:sp>
    </p:spTree>
    <p:extLst>
      <p:ext uri="{BB962C8B-B14F-4D97-AF65-F5344CB8AC3E}">
        <p14:creationId xmlns:p14="http://schemas.microsoft.com/office/powerpoint/2010/main" val="5715467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65</a:t>
            </a:fld>
            <a:endParaRPr lang="fr-FR" altLang="fr-FR"/>
          </a:p>
        </p:txBody>
      </p:sp>
      <p:sp>
        <p:nvSpPr>
          <p:cNvPr id="3" name="Rectangle 2"/>
          <p:cNvSpPr/>
          <p:nvPr/>
        </p:nvSpPr>
        <p:spPr>
          <a:xfrm>
            <a:off x="1524000" y="1340769"/>
            <a:ext cx="9144000" cy="1846659"/>
          </a:xfrm>
          <a:prstGeom prst="rect">
            <a:avLst/>
          </a:prstGeom>
        </p:spPr>
        <p:txBody>
          <a:bodyPr wrap="square">
            <a:spAutoFit/>
          </a:bodyPr>
          <a:lstStyle/>
          <a:p>
            <a:r>
              <a:rPr lang="fr-FR" sz="2400" dirty="0">
                <a:solidFill>
                  <a:srgbClr val="002060"/>
                </a:solidFill>
                <a:latin typeface="Roboto" panose="02000000000000000000" pitchFamily="2" charset="0"/>
              </a:rPr>
              <a:t>Choix des thèmes :</a:t>
            </a:r>
          </a:p>
          <a:p>
            <a:endParaRPr lang="fr-FR" sz="2400" dirty="0">
              <a:solidFill>
                <a:srgbClr val="002060"/>
              </a:solidFill>
              <a:latin typeface="Roboto" panose="02000000000000000000" pitchFamily="2" charset="0"/>
            </a:endParaRPr>
          </a:p>
          <a:p>
            <a:r>
              <a:rPr lang="fr-FR" sz="2400" dirty="0">
                <a:solidFill>
                  <a:srgbClr val="002060"/>
                </a:solidFill>
                <a:latin typeface="Roboto" panose="02000000000000000000" pitchFamily="2" charset="0"/>
              </a:rPr>
              <a:t>Parmi ces quelques thèmes présentés, vous devez en choisir un et créer, bien entendu, un thème enfant.</a:t>
            </a:r>
          </a:p>
          <a:p>
            <a:endParaRPr lang="fr-FR" dirty="0">
              <a:solidFill>
                <a:srgbClr val="002060"/>
              </a:solidFill>
              <a:latin typeface="Roboto" panose="02000000000000000000" pitchFamily="2" charset="0"/>
            </a:endParaRPr>
          </a:p>
        </p:txBody>
      </p:sp>
      <p:pic>
        <p:nvPicPr>
          <p:cNvPr id="4" name="Image 3"/>
          <p:cNvPicPr>
            <a:picLocks noChangeAspect="1"/>
          </p:cNvPicPr>
          <p:nvPr/>
        </p:nvPicPr>
        <p:blipFill>
          <a:blip r:embed="rId2"/>
          <a:stretch>
            <a:fillRect/>
          </a:stretch>
        </p:blipFill>
        <p:spPr>
          <a:xfrm>
            <a:off x="1919537" y="3187428"/>
            <a:ext cx="7692793" cy="2076461"/>
          </a:xfrm>
          <a:prstGeom prst="rect">
            <a:avLst/>
          </a:prstGeom>
        </p:spPr>
      </p:pic>
    </p:spTree>
    <p:extLst>
      <p:ext uri="{BB962C8B-B14F-4D97-AF65-F5344CB8AC3E}">
        <p14:creationId xmlns:p14="http://schemas.microsoft.com/office/powerpoint/2010/main" val="5311476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66</a:t>
            </a:fld>
            <a:endParaRPr lang="fr-FR" altLang="fr-FR"/>
          </a:p>
        </p:txBody>
      </p:sp>
      <p:pic>
        <p:nvPicPr>
          <p:cNvPr id="3" name="Image 2"/>
          <p:cNvPicPr>
            <a:picLocks noChangeAspect="1"/>
          </p:cNvPicPr>
          <p:nvPr/>
        </p:nvPicPr>
        <p:blipFill>
          <a:blip r:embed="rId2"/>
          <a:stretch>
            <a:fillRect/>
          </a:stretch>
        </p:blipFill>
        <p:spPr>
          <a:xfrm>
            <a:off x="1847529" y="1124745"/>
            <a:ext cx="8405591" cy="2152121"/>
          </a:xfrm>
          <a:prstGeom prst="rect">
            <a:avLst/>
          </a:prstGeom>
        </p:spPr>
      </p:pic>
      <p:pic>
        <p:nvPicPr>
          <p:cNvPr id="4" name="Image 3"/>
          <p:cNvPicPr>
            <a:picLocks noChangeAspect="1"/>
          </p:cNvPicPr>
          <p:nvPr/>
        </p:nvPicPr>
        <p:blipFill>
          <a:blip r:embed="rId3"/>
          <a:stretch>
            <a:fillRect/>
          </a:stretch>
        </p:blipFill>
        <p:spPr>
          <a:xfrm>
            <a:off x="1766287" y="3573016"/>
            <a:ext cx="8486833" cy="2256362"/>
          </a:xfrm>
          <a:prstGeom prst="rect">
            <a:avLst/>
          </a:prstGeom>
        </p:spPr>
      </p:pic>
    </p:spTree>
    <p:extLst>
      <p:ext uri="{BB962C8B-B14F-4D97-AF65-F5344CB8AC3E}">
        <p14:creationId xmlns:p14="http://schemas.microsoft.com/office/powerpoint/2010/main" val="1317665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67</a:t>
            </a:fld>
            <a:endParaRPr lang="fr-FR" altLang="fr-FR"/>
          </a:p>
        </p:txBody>
      </p:sp>
      <p:sp>
        <p:nvSpPr>
          <p:cNvPr id="4" name="Rectangle 3"/>
          <p:cNvSpPr/>
          <p:nvPr/>
        </p:nvSpPr>
        <p:spPr>
          <a:xfrm>
            <a:off x="2332635" y="4302633"/>
            <a:ext cx="7560840" cy="369332"/>
          </a:xfrm>
          <a:prstGeom prst="rect">
            <a:avLst/>
          </a:prstGeom>
        </p:spPr>
        <p:txBody>
          <a:bodyPr wrap="square">
            <a:spAutoFit/>
          </a:bodyPr>
          <a:lstStyle/>
          <a:p>
            <a:r>
              <a:rPr lang="fr-FR" dirty="0">
                <a:solidFill>
                  <a:srgbClr val="002060"/>
                </a:solidFill>
                <a:latin typeface="Roboto" panose="02000000000000000000" pitchFamily="2" charset="0"/>
              </a:rPr>
              <a:t>Le modèle de référence sera le thème « page </a:t>
            </a:r>
            <a:r>
              <a:rPr lang="fr-FR" dirty="0" err="1">
                <a:solidFill>
                  <a:srgbClr val="002060"/>
                </a:solidFill>
                <a:latin typeface="Roboto" panose="02000000000000000000" pitchFamily="2" charset="0"/>
              </a:rPr>
              <a:t>builder</a:t>
            </a:r>
            <a:r>
              <a:rPr lang="fr-FR" dirty="0">
                <a:solidFill>
                  <a:srgbClr val="002060"/>
                </a:solidFill>
                <a:latin typeface="Roboto" panose="02000000000000000000" pitchFamily="2" charset="0"/>
              </a:rPr>
              <a:t> </a:t>
            </a:r>
            <a:r>
              <a:rPr lang="fr-FR" dirty="0" err="1">
                <a:solidFill>
                  <a:srgbClr val="002060"/>
                </a:solidFill>
                <a:latin typeface="Roboto" panose="02000000000000000000" pitchFamily="2" charset="0"/>
              </a:rPr>
              <a:t>framework</a:t>
            </a:r>
            <a:r>
              <a:rPr lang="fr-FR" dirty="0">
                <a:solidFill>
                  <a:srgbClr val="002060"/>
                </a:solidFill>
                <a:latin typeface="Roboto" panose="02000000000000000000" pitchFamily="2" charset="0"/>
              </a:rPr>
              <a:t> »</a:t>
            </a:r>
            <a:endParaRPr lang="fr-FR" dirty="0"/>
          </a:p>
        </p:txBody>
      </p:sp>
      <p:pic>
        <p:nvPicPr>
          <p:cNvPr id="5" name="Image 4">
            <a:extLst>
              <a:ext uri="{FF2B5EF4-FFF2-40B4-BE49-F238E27FC236}">
                <a16:creationId xmlns:a16="http://schemas.microsoft.com/office/drawing/2014/main" id="{FDA9DB03-E608-4F38-A759-0B57E0D32F17}"/>
              </a:ext>
            </a:extLst>
          </p:cNvPr>
          <p:cNvPicPr>
            <a:picLocks noChangeAspect="1"/>
          </p:cNvPicPr>
          <p:nvPr/>
        </p:nvPicPr>
        <p:blipFill>
          <a:blip r:embed="rId2"/>
          <a:stretch>
            <a:fillRect/>
          </a:stretch>
        </p:blipFill>
        <p:spPr>
          <a:xfrm>
            <a:off x="504044" y="1216102"/>
            <a:ext cx="11183911" cy="3086531"/>
          </a:xfrm>
          <a:prstGeom prst="rect">
            <a:avLst/>
          </a:prstGeom>
        </p:spPr>
      </p:pic>
    </p:spTree>
    <p:extLst>
      <p:ext uri="{BB962C8B-B14F-4D97-AF65-F5344CB8AC3E}">
        <p14:creationId xmlns:p14="http://schemas.microsoft.com/office/powerpoint/2010/main" val="25702211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68</a:t>
            </a:fld>
            <a:endParaRPr lang="fr-FR" altLang="fr-FR"/>
          </a:p>
        </p:txBody>
      </p:sp>
      <p:sp>
        <p:nvSpPr>
          <p:cNvPr id="3" name="Rectangle 2"/>
          <p:cNvSpPr/>
          <p:nvPr/>
        </p:nvSpPr>
        <p:spPr>
          <a:xfrm>
            <a:off x="2279576" y="1484784"/>
            <a:ext cx="7182544" cy="369332"/>
          </a:xfrm>
          <a:prstGeom prst="rect">
            <a:avLst/>
          </a:prstGeom>
        </p:spPr>
        <p:txBody>
          <a:bodyPr wrap="none">
            <a:spAutoFit/>
          </a:bodyPr>
          <a:lstStyle/>
          <a:p>
            <a:r>
              <a:rPr lang="fr-FR" dirty="0">
                <a:solidFill>
                  <a:srgbClr val="2D2DB9"/>
                </a:solidFill>
                <a:latin typeface="Times New Roman" pitchFamily="18" charset="0"/>
                <a:ea typeface="Microsoft YaHei" pitchFamily="34" charset="-122"/>
              </a:rPr>
              <a:t>Vous devez vous familiariser avec l’outil et la partie administration du WP :</a:t>
            </a:r>
            <a:endParaRPr lang="fr-FR" dirty="0"/>
          </a:p>
        </p:txBody>
      </p:sp>
      <p:pic>
        <p:nvPicPr>
          <p:cNvPr id="4" name="Image 3"/>
          <p:cNvPicPr>
            <a:picLocks noChangeAspect="1"/>
          </p:cNvPicPr>
          <p:nvPr/>
        </p:nvPicPr>
        <p:blipFill>
          <a:blip r:embed="rId2"/>
          <a:stretch>
            <a:fillRect/>
          </a:stretch>
        </p:blipFill>
        <p:spPr>
          <a:xfrm>
            <a:off x="2639617" y="1854117"/>
            <a:ext cx="1118915" cy="4408967"/>
          </a:xfrm>
          <a:prstGeom prst="rect">
            <a:avLst/>
          </a:prstGeom>
        </p:spPr>
      </p:pic>
      <p:pic>
        <p:nvPicPr>
          <p:cNvPr id="5" name="Image 4"/>
          <p:cNvPicPr>
            <a:picLocks noChangeAspect="1"/>
          </p:cNvPicPr>
          <p:nvPr/>
        </p:nvPicPr>
        <p:blipFill>
          <a:blip r:embed="rId3"/>
          <a:stretch>
            <a:fillRect/>
          </a:stretch>
        </p:blipFill>
        <p:spPr>
          <a:xfrm>
            <a:off x="6240017" y="1988930"/>
            <a:ext cx="2264467" cy="4174630"/>
          </a:xfrm>
          <a:prstGeom prst="rect">
            <a:avLst/>
          </a:prstGeom>
        </p:spPr>
      </p:pic>
    </p:spTree>
    <p:extLst>
      <p:ext uri="{BB962C8B-B14F-4D97-AF65-F5344CB8AC3E}">
        <p14:creationId xmlns:p14="http://schemas.microsoft.com/office/powerpoint/2010/main" val="17444903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69</a:t>
            </a:fld>
            <a:endParaRPr lang="fr-FR" altLang="fr-FR"/>
          </a:p>
        </p:txBody>
      </p:sp>
      <p:sp>
        <p:nvSpPr>
          <p:cNvPr id="3" name="Rectangle 2"/>
          <p:cNvSpPr/>
          <p:nvPr/>
        </p:nvSpPr>
        <p:spPr>
          <a:xfrm>
            <a:off x="1524000" y="1196753"/>
            <a:ext cx="9601988" cy="646331"/>
          </a:xfrm>
          <a:prstGeom prst="rect">
            <a:avLst/>
          </a:prstGeom>
        </p:spPr>
        <p:txBody>
          <a:bodyPr wrap="none">
            <a:spAutoFit/>
          </a:bodyPr>
          <a:lstStyle/>
          <a:p>
            <a:r>
              <a:rPr lang="fr-FR" sz="3600" dirty="0">
                <a:solidFill>
                  <a:srgbClr val="2D2DB9"/>
                </a:solidFill>
                <a:latin typeface="Times New Roman" pitchFamily="18" charset="0"/>
                <a:ea typeface="Microsoft YaHei" pitchFamily="34" charset="-122"/>
              </a:rPr>
              <a:t>Faire les différents tests du menu personnalisé …</a:t>
            </a:r>
            <a:endParaRPr lang="fr-FR" sz="3600" dirty="0"/>
          </a:p>
        </p:txBody>
      </p:sp>
      <p:pic>
        <p:nvPicPr>
          <p:cNvPr id="5" name="Image 4">
            <a:extLst>
              <a:ext uri="{FF2B5EF4-FFF2-40B4-BE49-F238E27FC236}">
                <a16:creationId xmlns:a16="http://schemas.microsoft.com/office/drawing/2014/main" id="{A0616BCA-8484-4DF3-A8DA-88E28BD0BBCE}"/>
              </a:ext>
            </a:extLst>
          </p:cNvPr>
          <p:cNvPicPr>
            <a:picLocks noChangeAspect="1"/>
          </p:cNvPicPr>
          <p:nvPr/>
        </p:nvPicPr>
        <p:blipFill>
          <a:blip r:embed="rId2"/>
          <a:stretch>
            <a:fillRect/>
          </a:stretch>
        </p:blipFill>
        <p:spPr>
          <a:xfrm>
            <a:off x="3920836" y="1798207"/>
            <a:ext cx="3546764" cy="4558145"/>
          </a:xfrm>
          <a:prstGeom prst="rect">
            <a:avLst/>
          </a:prstGeom>
        </p:spPr>
      </p:pic>
    </p:spTree>
    <p:extLst>
      <p:ext uri="{BB962C8B-B14F-4D97-AF65-F5344CB8AC3E}">
        <p14:creationId xmlns:p14="http://schemas.microsoft.com/office/powerpoint/2010/main" val="651165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7</a:t>
            </a:fld>
            <a:endParaRPr lang="fr-FR" altLang="fr-FR"/>
          </a:p>
        </p:txBody>
      </p:sp>
      <p:sp>
        <p:nvSpPr>
          <p:cNvPr id="3" name="Rectangle 2"/>
          <p:cNvSpPr/>
          <p:nvPr/>
        </p:nvSpPr>
        <p:spPr>
          <a:xfrm>
            <a:off x="1631504" y="980728"/>
            <a:ext cx="4493538" cy="369332"/>
          </a:xfrm>
          <a:prstGeom prst="rect">
            <a:avLst/>
          </a:prstGeom>
        </p:spPr>
        <p:txBody>
          <a:bodyPr wrap="none">
            <a:spAutoFit/>
          </a:bodyPr>
          <a:lstStyle/>
          <a:p>
            <a:r>
              <a:rPr lang="fr-FR" dirty="0">
                <a:solidFill>
                  <a:srgbClr val="2D2DB9"/>
                </a:solidFill>
                <a:latin typeface="Times New Roman" pitchFamily="18" charset="0"/>
                <a:ea typeface="Microsoft YaHei" pitchFamily="34" charset="-122"/>
              </a:rPr>
              <a:t>Ensuite, nous installons les fichiers via le ftp : </a:t>
            </a:r>
            <a:endParaRPr lang="fr-FR" dirty="0"/>
          </a:p>
        </p:txBody>
      </p:sp>
      <p:pic>
        <p:nvPicPr>
          <p:cNvPr id="6" name="Image 5"/>
          <p:cNvPicPr>
            <a:picLocks noChangeAspect="1"/>
          </p:cNvPicPr>
          <p:nvPr/>
        </p:nvPicPr>
        <p:blipFill>
          <a:blip r:embed="rId2"/>
          <a:stretch>
            <a:fillRect/>
          </a:stretch>
        </p:blipFill>
        <p:spPr>
          <a:xfrm>
            <a:off x="1775521" y="1486489"/>
            <a:ext cx="7554379" cy="362001"/>
          </a:xfrm>
          <a:prstGeom prst="rect">
            <a:avLst/>
          </a:prstGeom>
        </p:spPr>
      </p:pic>
      <p:pic>
        <p:nvPicPr>
          <p:cNvPr id="7" name="Image 6">
            <a:extLst>
              <a:ext uri="{FF2B5EF4-FFF2-40B4-BE49-F238E27FC236}">
                <a16:creationId xmlns:a16="http://schemas.microsoft.com/office/drawing/2014/main" id="{070DCE6C-7304-46D0-A06C-E1365CDF89EC}"/>
              </a:ext>
            </a:extLst>
          </p:cNvPr>
          <p:cNvPicPr>
            <a:picLocks noChangeAspect="1"/>
          </p:cNvPicPr>
          <p:nvPr/>
        </p:nvPicPr>
        <p:blipFill>
          <a:blip r:embed="rId3"/>
          <a:stretch>
            <a:fillRect/>
          </a:stretch>
        </p:blipFill>
        <p:spPr>
          <a:xfrm>
            <a:off x="845127" y="2128689"/>
            <a:ext cx="9906000" cy="3729233"/>
          </a:xfrm>
          <a:prstGeom prst="rect">
            <a:avLst/>
          </a:prstGeom>
        </p:spPr>
      </p:pic>
    </p:spTree>
    <p:extLst>
      <p:ext uri="{BB962C8B-B14F-4D97-AF65-F5344CB8AC3E}">
        <p14:creationId xmlns:p14="http://schemas.microsoft.com/office/powerpoint/2010/main" val="40065301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70</a:t>
            </a:fld>
            <a:endParaRPr lang="fr-FR" altLang="fr-FR"/>
          </a:p>
        </p:txBody>
      </p:sp>
      <p:pic>
        <p:nvPicPr>
          <p:cNvPr id="3" name="Image 2"/>
          <p:cNvPicPr>
            <a:picLocks noChangeAspect="1"/>
          </p:cNvPicPr>
          <p:nvPr/>
        </p:nvPicPr>
        <p:blipFill>
          <a:blip r:embed="rId2"/>
          <a:stretch>
            <a:fillRect/>
          </a:stretch>
        </p:blipFill>
        <p:spPr>
          <a:xfrm>
            <a:off x="2135560" y="1309413"/>
            <a:ext cx="2829294" cy="5021220"/>
          </a:xfrm>
          <a:prstGeom prst="rect">
            <a:avLst/>
          </a:prstGeom>
        </p:spPr>
      </p:pic>
      <p:sp>
        <p:nvSpPr>
          <p:cNvPr id="5" name="Rectangle 4"/>
          <p:cNvSpPr/>
          <p:nvPr/>
        </p:nvSpPr>
        <p:spPr>
          <a:xfrm>
            <a:off x="5303912" y="1124744"/>
            <a:ext cx="6300192" cy="2308324"/>
          </a:xfrm>
          <a:prstGeom prst="rect">
            <a:avLst/>
          </a:prstGeom>
        </p:spPr>
        <p:txBody>
          <a:bodyPr wrap="square">
            <a:spAutoFit/>
          </a:bodyPr>
          <a:lstStyle/>
          <a:p>
            <a:r>
              <a:rPr lang="fr-FR" sz="3600" dirty="0">
                <a:solidFill>
                  <a:srgbClr val="2D2DB9"/>
                </a:solidFill>
                <a:latin typeface="Times New Roman" pitchFamily="18" charset="0"/>
                <a:ea typeface="Microsoft YaHei" pitchFamily="34" charset="-122"/>
              </a:rPr>
              <a:t>Même chose pour les </a:t>
            </a:r>
          </a:p>
          <a:p>
            <a:r>
              <a:rPr lang="fr-FR" sz="3600" dirty="0">
                <a:solidFill>
                  <a:srgbClr val="2D2DB9"/>
                </a:solidFill>
                <a:latin typeface="Times New Roman" pitchFamily="18" charset="0"/>
                <a:ea typeface="Microsoft YaHei" pitchFamily="34" charset="-122"/>
              </a:rPr>
              <a:t>réglages de votre WP.</a:t>
            </a:r>
          </a:p>
          <a:p>
            <a:r>
              <a:rPr lang="fr-FR" sz="3600" dirty="0">
                <a:solidFill>
                  <a:srgbClr val="2D2DB9"/>
                </a:solidFill>
                <a:latin typeface="Times New Roman" pitchFamily="18" charset="0"/>
                <a:ea typeface="Microsoft YaHei" pitchFamily="34" charset="-122"/>
              </a:rPr>
              <a:t>Passez chaque rubrique, </a:t>
            </a:r>
          </a:p>
          <a:p>
            <a:r>
              <a:rPr lang="fr-FR" sz="3600" dirty="0">
                <a:solidFill>
                  <a:srgbClr val="2D2DB9"/>
                </a:solidFill>
                <a:latin typeface="Times New Roman" pitchFamily="18" charset="0"/>
                <a:ea typeface="Microsoft YaHei" pitchFamily="34" charset="-122"/>
              </a:rPr>
              <a:t>Une part une…</a:t>
            </a:r>
          </a:p>
        </p:txBody>
      </p:sp>
    </p:spTree>
    <p:extLst>
      <p:ext uri="{BB962C8B-B14F-4D97-AF65-F5344CB8AC3E}">
        <p14:creationId xmlns:p14="http://schemas.microsoft.com/office/powerpoint/2010/main" val="23787195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71</a:t>
            </a:fld>
            <a:endParaRPr lang="fr-FR" altLang="fr-FR"/>
          </a:p>
        </p:txBody>
      </p:sp>
      <p:pic>
        <p:nvPicPr>
          <p:cNvPr id="3" name="Image 2"/>
          <p:cNvPicPr>
            <a:picLocks noChangeAspect="1"/>
          </p:cNvPicPr>
          <p:nvPr/>
        </p:nvPicPr>
        <p:blipFill>
          <a:blip r:embed="rId2"/>
          <a:stretch>
            <a:fillRect/>
          </a:stretch>
        </p:blipFill>
        <p:spPr>
          <a:xfrm>
            <a:off x="4007769" y="1772817"/>
            <a:ext cx="5640675" cy="2994067"/>
          </a:xfrm>
          <a:prstGeom prst="rect">
            <a:avLst/>
          </a:prstGeom>
        </p:spPr>
      </p:pic>
      <p:pic>
        <p:nvPicPr>
          <p:cNvPr id="4" name="Image 3"/>
          <p:cNvPicPr>
            <a:picLocks noChangeAspect="1"/>
          </p:cNvPicPr>
          <p:nvPr/>
        </p:nvPicPr>
        <p:blipFill>
          <a:blip r:embed="rId3"/>
          <a:stretch>
            <a:fillRect/>
          </a:stretch>
        </p:blipFill>
        <p:spPr>
          <a:xfrm>
            <a:off x="1847528" y="1256319"/>
            <a:ext cx="1562318" cy="2353003"/>
          </a:xfrm>
          <a:prstGeom prst="rect">
            <a:avLst/>
          </a:prstGeom>
        </p:spPr>
      </p:pic>
    </p:spTree>
    <p:extLst>
      <p:ext uri="{BB962C8B-B14F-4D97-AF65-F5344CB8AC3E}">
        <p14:creationId xmlns:p14="http://schemas.microsoft.com/office/powerpoint/2010/main" val="2048085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72</a:t>
            </a:fld>
            <a:endParaRPr lang="fr-FR" altLang="fr-FR"/>
          </a:p>
        </p:txBody>
      </p:sp>
      <p:pic>
        <p:nvPicPr>
          <p:cNvPr id="3" name="Image 2"/>
          <p:cNvPicPr>
            <a:picLocks noChangeAspect="1"/>
          </p:cNvPicPr>
          <p:nvPr/>
        </p:nvPicPr>
        <p:blipFill>
          <a:blip r:embed="rId2"/>
          <a:stretch>
            <a:fillRect/>
          </a:stretch>
        </p:blipFill>
        <p:spPr>
          <a:xfrm>
            <a:off x="1631505" y="1124744"/>
            <a:ext cx="1533739" cy="2257740"/>
          </a:xfrm>
          <a:prstGeom prst="rect">
            <a:avLst/>
          </a:prstGeom>
        </p:spPr>
      </p:pic>
      <p:pic>
        <p:nvPicPr>
          <p:cNvPr id="4" name="Image 3"/>
          <p:cNvPicPr>
            <a:picLocks noChangeAspect="1"/>
          </p:cNvPicPr>
          <p:nvPr/>
        </p:nvPicPr>
        <p:blipFill>
          <a:blip r:embed="rId3"/>
          <a:stretch>
            <a:fillRect/>
          </a:stretch>
        </p:blipFill>
        <p:spPr>
          <a:xfrm>
            <a:off x="3287689" y="1124744"/>
            <a:ext cx="7027727" cy="3444610"/>
          </a:xfrm>
          <a:prstGeom prst="rect">
            <a:avLst/>
          </a:prstGeom>
        </p:spPr>
      </p:pic>
      <p:sp>
        <p:nvSpPr>
          <p:cNvPr id="5" name="Rectangle 4"/>
          <p:cNvSpPr/>
          <p:nvPr/>
        </p:nvSpPr>
        <p:spPr>
          <a:xfrm>
            <a:off x="2790516" y="4569354"/>
            <a:ext cx="5361788" cy="1569660"/>
          </a:xfrm>
          <a:prstGeom prst="rect">
            <a:avLst/>
          </a:prstGeom>
          <a:noFill/>
        </p:spPr>
        <p:txBody>
          <a:bodyPr wrap="none" lIns="91440" tIns="45720" rIns="91440" bIns="45720">
            <a:spAutoFit/>
          </a:bodyPr>
          <a:lstStyle/>
          <a:p>
            <a:pPr algn="ctr"/>
            <a:r>
              <a:rPr lang="fr-FR" sz="3200" dirty="0">
                <a:ln w="0"/>
                <a:solidFill>
                  <a:schemeClr val="accent1"/>
                </a:solidFill>
                <a:effectLst>
                  <a:outerShdw blurRad="38100" dist="25400" dir="5400000" algn="ctr" rotWithShape="0">
                    <a:srgbClr val="6E747A">
                      <a:alpha val="43000"/>
                    </a:srgbClr>
                  </a:outerShdw>
                </a:effectLst>
              </a:rPr>
              <a:t>A remplir, </a:t>
            </a:r>
          </a:p>
          <a:p>
            <a:pPr algn="ctr"/>
            <a:r>
              <a:rPr lang="fr-FR" sz="3200" dirty="0">
                <a:ln w="0"/>
                <a:solidFill>
                  <a:schemeClr val="accent1"/>
                </a:solidFill>
                <a:effectLst>
                  <a:outerShdw blurRad="38100" dist="25400" dir="5400000" algn="ctr" rotWithShape="0">
                    <a:srgbClr val="6E747A">
                      <a:alpha val="43000"/>
                    </a:srgbClr>
                  </a:outerShdw>
                </a:effectLst>
              </a:rPr>
              <a:t>mais cela n’est pas fonctionnel </a:t>
            </a:r>
          </a:p>
          <a:p>
            <a:pPr algn="ctr"/>
            <a:r>
              <a:rPr lang="fr-FR" sz="3200" dirty="0">
                <a:ln w="0"/>
                <a:solidFill>
                  <a:schemeClr val="accent1"/>
                </a:solidFill>
                <a:effectLst>
                  <a:outerShdw blurRad="38100" dist="25400" dir="5400000" algn="ctr" rotWithShape="0">
                    <a:srgbClr val="6E747A">
                      <a:alpha val="43000"/>
                    </a:srgbClr>
                  </a:outerShdw>
                </a:effectLst>
              </a:rPr>
              <a:t>via le serveur de l’I.U.T.</a:t>
            </a:r>
          </a:p>
        </p:txBody>
      </p:sp>
    </p:spTree>
    <p:extLst>
      <p:ext uri="{BB962C8B-B14F-4D97-AF65-F5344CB8AC3E}">
        <p14:creationId xmlns:p14="http://schemas.microsoft.com/office/powerpoint/2010/main" val="8535180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73</a:t>
            </a:fld>
            <a:endParaRPr lang="fr-FR" altLang="fr-FR"/>
          </a:p>
        </p:txBody>
      </p:sp>
      <p:pic>
        <p:nvPicPr>
          <p:cNvPr id="3" name="Image 2"/>
          <p:cNvPicPr>
            <a:picLocks noChangeAspect="1"/>
          </p:cNvPicPr>
          <p:nvPr/>
        </p:nvPicPr>
        <p:blipFill>
          <a:blip r:embed="rId2"/>
          <a:stretch>
            <a:fillRect/>
          </a:stretch>
        </p:blipFill>
        <p:spPr>
          <a:xfrm>
            <a:off x="1941612" y="1340768"/>
            <a:ext cx="7322740" cy="4585339"/>
          </a:xfrm>
          <a:prstGeom prst="rect">
            <a:avLst/>
          </a:prstGeom>
        </p:spPr>
      </p:pic>
      <p:sp>
        <p:nvSpPr>
          <p:cNvPr id="4" name="Ellipse 3"/>
          <p:cNvSpPr/>
          <p:nvPr/>
        </p:nvSpPr>
        <p:spPr>
          <a:xfrm>
            <a:off x="3791744" y="1340768"/>
            <a:ext cx="3384376" cy="1800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5" name="Rectangle 4">
            <a:extLst>
              <a:ext uri="{FF2B5EF4-FFF2-40B4-BE49-F238E27FC236}">
                <a16:creationId xmlns:a16="http://schemas.microsoft.com/office/drawing/2014/main" id="{5D3B74E2-87F7-4550-A147-45A3E6799079}"/>
              </a:ext>
            </a:extLst>
          </p:cNvPr>
          <p:cNvSpPr/>
          <p:nvPr/>
        </p:nvSpPr>
        <p:spPr>
          <a:xfrm>
            <a:off x="8231560" y="2540804"/>
            <a:ext cx="3960440" cy="1200329"/>
          </a:xfrm>
          <a:prstGeom prst="rect">
            <a:avLst/>
          </a:prstGeom>
        </p:spPr>
        <p:txBody>
          <a:bodyPr wrap="square">
            <a:spAutoFit/>
          </a:bodyPr>
          <a:lstStyle/>
          <a:p>
            <a:r>
              <a:rPr lang="fr-FR" sz="3600" dirty="0">
                <a:solidFill>
                  <a:srgbClr val="2D2DB9"/>
                </a:solidFill>
                <a:latin typeface="Times New Roman" pitchFamily="18" charset="0"/>
                <a:ea typeface="Microsoft YaHei" pitchFamily="34" charset="-122"/>
              </a:rPr>
              <a:t>Très important dans votre choix de site</a:t>
            </a:r>
          </a:p>
        </p:txBody>
      </p:sp>
    </p:spTree>
    <p:extLst>
      <p:ext uri="{BB962C8B-B14F-4D97-AF65-F5344CB8AC3E}">
        <p14:creationId xmlns:p14="http://schemas.microsoft.com/office/powerpoint/2010/main" val="41354398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74</a:t>
            </a:fld>
            <a:endParaRPr lang="fr-FR" altLang="fr-FR"/>
          </a:p>
        </p:txBody>
      </p:sp>
      <p:pic>
        <p:nvPicPr>
          <p:cNvPr id="3" name="Image 2"/>
          <p:cNvPicPr>
            <a:picLocks noChangeAspect="1"/>
          </p:cNvPicPr>
          <p:nvPr/>
        </p:nvPicPr>
        <p:blipFill>
          <a:blip r:embed="rId2"/>
          <a:stretch>
            <a:fillRect/>
          </a:stretch>
        </p:blipFill>
        <p:spPr>
          <a:xfrm>
            <a:off x="2495601" y="1268761"/>
            <a:ext cx="7243379" cy="4459897"/>
          </a:xfrm>
          <a:prstGeom prst="rect">
            <a:avLst/>
          </a:prstGeom>
        </p:spPr>
      </p:pic>
      <p:sp>
        <p:nvSpPr>
          <p:cNvPr id="4" name="Ellipse 3"/>
          <p:cNvSpPr/>
          <p:nvPr/>
        </p:nvSpPr>
        <p:spPr>
          <a:xfrm>
            <a:off x="2999656" y="4581128"/>
            <a:ext cx="1296144"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5" name="Rectangle 4">
            <a:extLst>
              <a:ext uri="{FF2B5EF4-FFF2-40B4-BE49-F238E27FC236}">
                <a16:creationId xmlns:a16="http://schemas.microsoft.com/office/drawing/2014/main" id="{3D53C712-1630-4BB9-A7BB-11E97887539D}"/>
              </a:ext>
            </a:extLst>
          </p:cNvPr>
          <p:cNvSpPr/>
          <p:nvPr/>
        </p:nvSpPr>
        <p:spPr>
          <a:xfrm>
            <a:off x="8116385" y="4617702"/>
            <a:ext cx="3507579" cy="646331"/>
          </a:xfrm>
          <a:prstGeom prst="rect">
            <a:avLst/>
          </a:prstGeom>
        </p:spPr>
        <p:txBody>
          <a:bodyPr wrap="square">
            <a:spAutoFit/>
          </a:bodyPr>
          <a:lstStyle/>
          <a:p>
            <a:r>
              <a:rPr lang="fr-FR" sz="3600" dirty="0">
                <a:solidFill>
                  <a:srgbClr val="2D2DB9"/>
                </a:solidFill>
                <a:latin typeface="Times New Roman" pitchFamily="18" charset="0"/>
                <a:ea typeface="Microsoft YaHei" pitchFamily="34" charset="-122"/>
              </a:rPr>
              <a:t>A ne pas cocher</a:t>
            </a:r>
          </a:p>
        </p:txBody>
      </p:sp>
    </p:spTree>
    <p:extLst>
      <p:ext uri="{BB962C8B-B14F-4D97-AF65-F5344CB8AC3E}">
        <p14:creationId xmlns:p14="http://schemas.microsoft.com/office/powerpoint/2010/main" val="40028251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75</a:t>
            </a:fld>
            <a:endParaRPr lang="fr-FR" altLang="fr-FR"/>
          </a:p>
        </p:txBody>
      </p:sp>
      <p:pic>
        <p:nvPicPr>
          <p:cNvPr id="3" name="Image 2"/>
          <p:cNvPicPr>
            <a:picLocks noChangeAspect="1"/>
          </p:cNvPicPr>
          <p:nvPr/>
        </p:nvPicPr>
        <p:blipFill>
          <a:blip r:embed="rId2"/>
          <a:stretch>
            <a:fillRect/>
          </a:stretch>
        </p:blipFill>
        <p:spPr>
          <a:xfrm>
            <a:off x="1571060" y="1340768"/>
            <a:ext cx="8457986" cy="4032448"/>
          </a:xfrm>
          <a:prstGeom prst="rect">
            <a:avLst/>
          </a:prstGeom>
        </p:spPr>
      </p:pic>
      <p:cxnSp>
        <p:nvCxnSpPr>
          <p:cNvPr id="5" name="Connecteur droit 4"/>
          <p:cNvCxnSpPr/>
          <p:nvPr/>
        </p:nvCxnSpPr>
        <p:spPr>
          <a:xfrm>
            <a:off x="2711624" y="2636912"/>
            <a:ext cx="432048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3245059" y="5327772"/>
            <a:ext cx="5109989" cy="923330"/>
          </a:xfrm>
          <a:prstGeom prst="rect">
            <a:avLst/>
          </a:prstGeom>
          <a:noFill/>
        </p:spPr>
        <p:txBody>
          <a:bodyPr wrap="none" lIns="91440" tIns="45720" rIns="91440" bIns="45720">
            <a:spAutoFit/>
          </a:bodyPr>
          <a:lstStyle/>
          <a:p>
            <a:pPr algn="ctr"/>
            <a:r>
              <a:rPr lang="fr-FR" sz="5400" dirty="0">
                <a:ln w="0"/>
                <a:solidFill>
                  <a:schemeClr val="accent1"/>
                </a:solidFill>
                <a:effectLst>
                  <a:outerShdw blurRad="38100" dist="25400" dir="5400000" algn="ctr" rotWithShape="0">
                    <a:srgbClr val="6E747A">
                      <a:alpha val="43000"/>
                    </a:srgbClr>
                  </a:outerShdw>
                </a:effectLst>
              </a:rPr>
              <a:t>Ne pas modifier…</a:t>
            </a:r>
          </a:p>
        </p:txBody>
      </p:sp>
    </p:spTree>
    <p:extLst>
      <p:ext uri="{BB962C8B-B14F-4D97-AF65-F5344CB8AC3E}">
        <p14:creationId xmlns:p14="http://schemas.microsoft.com/office/powerpoint/2010/main" val="10287436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76</a:t>
            </a:fld>
            <a:endParaRPr lang="fr-FR" altLang="fr-FR"/>
          </a:p>
        </p:txBody>
      </p:sp>
      <p:pic>
        <p:nvPicPr>
          <p:cNvPr id="3" name="Image 2"/>
          <p:cNvPicPr>
            <a:picLocks noChangeAspect="1"/>
          </p:cNvPicPr>
          <p:nvPr/>
        </p:nvPicPr>
        <p:blipFill>
          <a:blip r:embed="rId2"/>
          <a:stretch>
            <a:fillRect/>
          </a:stretch>
        </p:blipFill>
        <p:spPr>
          <a:xfrm>
            <a:off x="1703512" y="1268760"/>
            <a:ext cx="8712968" cy="2653466"/>
          </a:xfrm>
          <a:prstGeom prst="rect">
            <a:avLst/>
          </a:prstGeom>
        </p:spPr>
      </p:pic>
      <p:pic>
        <p:nvPicPr>
          <p:cNvPr id="4" name="Image 3"/>
          <p:cNvPicPr>
            <a:picLocks noChangeAspect="1"/>
          </p:cNvPicPr>
          <p:nvPr/>
        </p:nvPicPr>
        <p:blipFill>
          <a:blip r:embed="rId3"/>
          <a:stretch>
            <a:fillRect/>
          </a:stretch>
        </p:blipFill>
        <p:spPr>
          <a:xfrm>
            <a:off x="3791745" y="3717033"/>
            <a:ext cx="4067743" cy="2105319"/>
          </a:xfrm>
          <a:prstGeom prst="rect">
            <a:avLst/>
          </a:prstGeom>
        </p:spPr>
      </p:pic>
    </p:spTree>
    <p:extLst>
      <p:ext uri="{BB962C8B-B14F-4D97-AF65-F5344CB8AC3E}">
        <p14:creationId xmlns:p14="http://schemas.microsoft.com/office/powerpoint/2010/main" val="1515612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248" y="2276873"/>
            <a:ext cx="8494869" cy="2901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1524001" y="1196752"/>
            <a:ext cx="9143999" cy="2369880"/>
          </a:xfrm>
          <a:prstGeom prst="rect">
            <a:avLst/>
          </a:prstGeom>
          <a:noFill/>
        </p:spPr>
        <p:txBody>
          <a:bodyPr wrap="square">
            <a:spAutoFit/>
          </a:bodyPr>
          <a:lstStyle/>
          <a:p>
            <a:pPr algn="ctr" defTabSz="449263" eaLnBrk="0" fontAlgn="base" hangingPunct="0">
              <a:spcBef>
                <a:spcPct val="0"/>
              </a:spcBef>
              <a:spcAft>
                <a:spcPct val="0"/>
              </a:spcAft>
              <a:defRPr/>
            </a:pPr>
            <a:r>
              <a:rPr lang="fr-FR" sz="4000" dirty="0">
                <a:solidFill>
                  <a:srgbClr val="2D2DB9"/>
                </a:solidFill>
                <a:latin typeface="Times New Roman" pitchFamily="18" charset="0"/>
                <a:ea typeface="Microsoft YaHei" pitchFamily="34" charset="-122"/>
              </a:rPr>
              <a:t>Installation </a:t>
            </a:r>
            <a:r>
              <a:rPr lang="fr-FR" sz="4000" dirty="0" err="1">
                <a:solidFill>
                  <a:srgbClr val="2D2DB9"/>
                </a:solidFill>
                <a:latin typeface="Times New Roman" pitchFamily="18" charset="0"/>
                <a:ea typeface="Microsoft YaHei" pitchFamily="34" charset="-122"/>
              </a:rPr>
              <a:t>Elementor</a:t>
            </a:r>
            <a:endParaRPr lang="fr-FR" sz="4000" dirty="0">
              <a:solidFill>
                <a:srgbClr val="2D2DB9"/>
              </a:solidFill>
              <a:latin typeface="Times New Roman" pitchFamily="18" charset="0"/>
              <a:ea typeface="Microsoft YaHei" pitchFamily="34" charset="-122"/>
            </a:endParaRPr>
          </a:p>
          <a:p>
            <a:pPr algn="ctr" defTabSz="449263" eaLnBrk="0" fontAlgn="base" hangingPunct="0">
              <a:spcBef>
                <a:spcPct val="0"/>
              </a:spcBef>
              <a:spcAft>
                <a:spcPct val="0"/>
              </a:spcAft>
              <a:defRPr/>
            </a:pPr>
            <a:endParaRPr lang="fr-FR" sz="2000" dirty="0">
              <a:solidFill>
                <a:srgbClr val="2D2DB9"/>
              </a:solidFill>
              <a:latin typeface="Times New Roman" pitchFamily="18" charset="0"/>
              <a:ea typeface="Microsoft YaHei" pitchFamily="34" charset="-122"/>
            </a:endParaRPr>
          </a:p>
          <a:p>
            <a:pPr algn="ctr" defTabSz="449263" eaLnBrk="0" fontAlgn="base" hangingPunct="0">
              <a:spcBef>
                <a:spcPct val="0"/>
              </a:spcBef>
              <a:spcAft>
                <a:spcPct val="0"/>
              </a:spcAft>
              <a:defRPr/>
            </a:pPr>
            <a:endParaRPr lang="fr-FR" sz="4000" dirty="0">
              <a:solidFill>
                <a:srgbClr val="2D2DB9"/>
              </a:solidFill>
              <a:latin typeface="Times New Roman" pitchFamily="18" charset="0"/>
              <a:ea typeface="Microsoft YaHei" pitchFamily="34" charset="-122"/>
            </a:endParaRPr>
          </a:p>
          <a:p>
            <a:pPr algn="ctr" defTabSz="449263" eaLnBrk="0" fontAlgn="base" hangingPunct="0">
              <a:spcBef>
                <a:spcPct val="0"/>
              </a:spcBef>
              <a:spcAft>
                <a:spcPct val="0"/>
              </a:spcAft>
              <a:defRPr/>
            </a:pPr>
            <a:endParaRPr lang="fr-FR" sz="4800" dirty="0">
              <a:solidFill>
                <a:srgbClr val="2D2DB9"/>
              </a:solidFill>
              <a:latin typeface="Times New Roman" pitchFamily="18" charset="0"/>
              <a:ea typeface="Microsoft YaHei" pitchFamily="34" charset="-122"/>
            </a:endParaRPr>
          </a:p>
        </p:txBody>
      </p:sp>
      <p:sp>
        <p:nvSpPr>
          <p:cNvPr id="4" name="Rectangle 3"/>
          <p:cNvSpPr/>
          <p:nvPr/>
        </p:nvSpPr>
        <p:spPr>
          <a:xfrm>
            <a:off x="4408294" y="5661248"/>
            <a:ext cx="3375411" cy="369332"/>
          </a:xfrm>
          <a:prstGeom prst="rect">
            <a:avLst/>
          </a:prstGeom>
        </p:spPr>
        <p:txBody>
          <a:bodyPr wrap="none">
            <a:spAutoFit/>
          </a:bodyPr>
          <a:lstStyle/>
          <a:p>
            <a:r>
              <a:rPr lang="fr-FR" dirty="0">
                <a:ln w="0"/>
                <a:solidFill>
                  <a:schemeClr val="accent1"/>
                </a:solidFill>
                <a:effectLst>
                  <a:outerShdw blurRad="38100" dist="25400" dir="5400000" algn="ctr" rotWithShape="0">
                    <a:srgbClr val="6E747A">
                      <a:alpha val="43000"/>
                    </a:srgbClr>
                  </a:outerShdw>
                </a:effectLst>
              </a:rPr>
              <a:t>Soit directement via votre site WP</a:t>
            </a:r>
            <a:endParaRPr lang="fr-FR" dirty="0"/>
          </a:p>
        </p:txBody>
      </p:sp>
    </p:spTree>
    <p:extLst>
      <p:ext uri="{BB962C8B-B14F-4D97-AF65-F5344CB8AC3E}">
        <p14:creationId xmlns:p14="http://schemas.microsoft.com/office/powerpoint/2010/main" val="60336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524002" y="1351850"/>
            <a:ext cx="9143999" cy="707886"/>
          </a:xfrm>
          <a:prstGeom prst="rect">
            <a:avLst/>
          </a:prstGeom>
          <a:noFill/>
        </p:spPr>
        <p:txBody>
          <a:bodyPr wrap="square">
            <a:spAutoFit/>
          </a:bodyPr>
          <a:lstStyle/>
          <a:p>
            <a:pPr algn="ctr" defTabSz="449263" eaLnBrk="0" fontAlgn="base" hangingPunct="0">
              <a:spcBef>
                <a:spcPct val="0"/>
              </a:spcBef>
              <a:spcAft>
                <a:spcPct val="0"/>
              </a:spcAft>
              <a:defRPr/>
            </a:pPr>
            <a:r>
              <a:rPr lang="fr-FR" sz="4000" dirty="0">
                <a:solidFill>
                  <a:srgbClr val="2D2DB9"/>
                </a:solidFill>
                <a:latin typeface="Times New Roman" pitchFamily="18" charset="0"/>
                <a:ea typeface="Microsoft YaHei" pitchFamily="34" charset="-122"/>
              </a:rPr>
              <a:t>https://fr.wordpress.org/plugins/elementor/</a:t>
            </a:r>
            <a:endParaRPr lang="fr-FR" sz="2000" dirty="0">
              <a:solidFill>
                <a:srgbClr val="2D2DB9"/>
              </a:solidFill>
              <a:latin typeface="Times New Roman" pitchFamily="18" charset="0"/>
              <a:ea typeface="Microsoft YaHei" pitchFamily="34" charset="-122"/>
            </a:endParaRPr>
          </a:p>
        </p:txBody>
      </p:sp>
      <p:sp>
        <p:nvSpPr>
          <p:cNvPr id="4" name="Rectangle 3"/>
          <p:cNvSpPr/>
          <p:nvPr/>
        </p:nvSpPr>
        <p:spPr>
          <a:xfrm>
            <a:off x="3493767" y="5733256"/>
            <a:ext cx="4575099" cy="369332"/>
          </a:xfrm>
          <a:prstGeom prst="rect">
            <a:avLst/>
          </a:prstGeom>
        </p:spPr>
        <p:txBody>
          <a:bodyPr wrap="none">
            <a:spAutoFit/>
          </a:bodyPr>
          <a:lstStyle/>
          <a:p>
            <a:r>
              <a:rPr lang="fr-FR" dirty="0">
                <a:solidFill>
                  <a:srgbClr val="2D2DB9"/>
                </a:solidFill>
                <a:latin typeface="Times New Roman" pitchFamily="18" charset="0"/>
                <a:ea typeface="Microsoft YaHei" pitchFamily="34" charset="-122"/>
              </a:rPr>
              <a:t>Vous le téléchargez dans votre WP via </a:t>
            </a:r>
            <a:r>
              <a:rPr lang="fr-FR" dirty="0" err="1">
                <a:solidFill>
                  <a:srgbClr val="2D2DB9"/>
                </a:solidFill>
                <a:latin typeface="Times New Roman" pitchFamily="18" charset="0"/>
                <a:ea typeface="Microsoft YaHei" pitchFamily="34" charset="-122"/>
              </a:rPr>
              <a:t>filezilla</a:t>
            </a:r>
            <a:r>
              <a:rPr lang="fr-FR" dirty="0">
                <a:solidFill>
                  <a:srgbClr val="2D2DB9"/>
                </a:solidFill>
                <a:latin typeface="Times New Roman" pitchFamily="18" charset="0"/>
                <a:ea typeface="Microsoft YaHei" pitchFamily="34" charset="-122"/>
              </a:rPr>
              <a:t>, </a:t>
            </a:r>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60" y="2060849"/>
            <a:ext cx="7291512" cy="3430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4093611" y="1012086"/>
            <a:ext cx="2904641" cy="369332"/>
          </a:xfrm>
          <a:prstGeom prst="rect">
            <a:avLst/>
          </a:prstGeom>
        </p:spPr>
        <p:txBody>
          <a:bodyPr wrap="none">
            <a:spAutoFit/>
          </a:bodyPr>
          <a:lstStyle/>
          <a:p>
            <a:r>
              <a:rPr lang="fr-FR" dirty="0">
                <a:ln w="0"/>
                <a:solidFill>
                  <a:schemeClr val="accent1"/>
                </a:solidFill>
                <a:effectLst>
                  <a:outerShdw blurRad="38100" dist="25400" dir="5400000" algn="ctr" rotWithShape="0">
                    <a:srgbClr val="6E747A">
                      <a:alpha val="43000"/>
                    </a:srgbClr>
                  </a:outerShdw>
                </a:effectLst>
              </a:rPr>
              <a:t>Soit en le versant dans le FTP</a:t>
            </a:r>
            <a:endParaRPr lang="fr-FR" dirty="0"/>
          </a:p>
        </p:txBody>
      </p:sp>
    </p:spTree>
    <p:extLst>
      <p:ext uri="{BB962C8B-B14F-4D97-AF65-F5344CB8AC3E}">
        <p14:creationId xmlns:p14="http://schemas.microsoft.com/office/powerpoint/2010/main" val="26321761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459" y="1484785"/>
            <a:ext cx="8851082" cy="2147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Ellipse 1"/>
          <p:cNvSpPr/>
          <p:nvPr/>
        </p:nvSpPr>
        <p:spPr bwMode="auto">
          <a:xfrm>
            <a:off x="7248128" y="1412776"/>
            <a:ext cx="1368152" cy="360040"/>
          </a:xfrm>
          <a:prstGeom prst="ellipse">
            <a:avLst/>
          </a:prstGeom>
          <a:noFill/>
          <a:ln w="190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49263" fontAlgn="base">
              <a:spcBef>
                <a:spcPct val="0"/>
              </a:spcBef>
              <a:spcAft>
                <a:spcPct val="0"/>
              </a:spcAft>
              <a:buClr>
                <a:srgbClr val="000000"/>
              </a:buClr>
              <a:buSzPct val="100000"/>
            </a:pPr>
            <a:endParaRPr lang="fr-FR" sz="2400">
              <a:solidFill>
                <a:schemeClr val="bg1"/>
              </a:solidFill>
              <a:latin typeface="Times New Roman" panose="02020603050405020304" pitchFamily="18" charset="0"/>
              <a:ea typeface="Microsoft YaHei" panose="020B0503020204020204" pitchFamily="34" charset="-122"/>
            </a:endParaRPr>
          </a:p>
        </p:txBody>
      </p:sp>
      <p:cxnSp>
        <p:nvCxnSpPr>
          <p:cNvPr id="5" name="Connecteur droit avec flèche 4"/>
          <p:cNvCxnSpPr/>
          <p:nvPr/>
        </p:nvCxnSpPr>
        <p:spPr bwMode="auto">
          <a:xfrm flipV="1">
            <a:off x="7032104" y="1772816"/>
            <a:ext cx="720080" cy="2052228"/>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12"/>
          <p:cNvSpPr/>
          <p:nvPr/>
        </p:nvSpPr>
        <p:spPr>
          <a:xfrm>
            <a:off x="2593039" y="3933056"/>
            <a:ext cx="5961888" cy="369332"/>
          </a:xfrm>
          <a:prstGeom prst="rect">
            <a:avLst/>
          </a:prstGeom>
        </p:spPr>
        <p:txBody>
          <a:bodyPr wrap="none">
            <a:spAutoFit/>
          </a:bodyPr>
          <a:lstStyle/>
          <a:p>
            <a:r>
              <a:rPr lang="fr-FR" dirty="0" err="1">
                <a:solidFill>
                  <a:srgbClr val="2D2DB9"/>
                </a:solidFill>
                <a:latin typeface="Times New Roman" pitchFamily="18" charset="0"/>
                <a:ea typeface="Microsoft YaHei" pitchFamily="34" charset="-122"/>
              </a:rPr>
              <a:t>Téléverser</a:t>
            </a:r>
            <a:r>
              <a:rPr lang="fr-FR" dirty="0">
                <a:solidFill>
                  <a:srgbClr val="2D2DB9"/>
                </a:solidFill>
                <a:latin typeface="Times New Roman" pitchFamily="18" charset="0"/>
                <a:ea typeface="Microsoft YaHei" pitchFamily="34" charset="-122"/>
              </a:rPr>
              <a:t> le dossier « </a:t>
            </a:r>
            <a:r>
              <a:rPr lang="fr-FR" dirty="0" err="1">
                <a:solidFill>
                  <a:srgbClr val="2D2DB9"/>
                </a:solidFill>
                <a:latin typeface="Times New Roman" pitchFamily="18" charset="0"/>
                <a:ea typeface="Microsoft YaHei" pitchFamily="34" charset="-122"/>
              </a:rPr>
              <a:t>Elementor</a:t>
            </a:r>
            <a:r>
              <a:rPr lang="fr-FR" dirty="0">
                <a:solidFill>
                  <a:srgbClr val="2D2DB9"/>
                </a:solidFill>
                <a:latin typeface="Times New Roman" pitchFamily="18" charset="0"/>
                <a:ea typeface="Microsoft YaHei" pitchFamily="34" charset="-122"/>
              </a:rPr>
              <a:t> » dans le dossier « plugins »</a:t>
            </a:r>
            <a:endParaRPr lang="fr-FR" dirty="0"/>
          </a:p>
        </p:txBody>
      </p:sp>
      <p:cxnSp>
        <p:nvCxnSpPr>
          <p:cNvPr id="10" name="Connecteur droit avec flèche 9"/>
          <p:cNvCxnSpPr/>
          <p:nvPr/>
        </p:nvCxnSpPr>
        <p:spPr bwMode="auto">
          <a:xfrm flipH="1" flipV="1">
            <a:off x="3143672" y="3068960"/>
            <a:ext cx="890648" cy="756084"/>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5976" y="4365103"/>
            <a:ext cx="3680048" cy="1950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0909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8</a:t>
            </a:fld>
            <a:endParaRPr lang="fr-FR" altLang="fr-FR"/>
          </a:p>
        </p:txBody>
      </p:sp>
      <p:pic>
        <p:nvPicPr>
          <p:cNvPr id="3" name="Image 2"/>
          <p:cNvPicPr>
            <a:picLocks noChangeAspect="1"/>
          </p:cNvPicPr>
          <p:nvPr/>
        </p:nvPicPr>
        <p:blipFill>
          <a:blip r:embed="rId2"/>
          <a:stretch>
            <a:fillRect/>
          </a:stretch>
        </p:blipFill>
        <p:spPr>
          <a:xfrm>
            <a:off x="1703513" y="1196752"/>
            <a:ext cx="7927175" cy="1035288"/>
          </a:xfrm>
          <a:prstGeom prst="rect">
            <a:avLst/>
          </a:prstGeom>
        </p:spPr>
      </p:pic>
      <p:pic>
        <p:nvPicPr>
          <p:cNvPr id="5" name="Image 4"/>
          <p:cNvPicPr>
            <a:picLocks noChangeAspect="1"/>
          </p:cNvPicPr>
          <p:nvPr/>
        </p:nvPicPr>
        <p:blipFill>
          <a:blip r:embed="rId3"/>
          <a:stretch>
            <a:fillRect/>
          </a:stretch>
        </p:blipFill>
        <p:spPr>
          <a:xfrm>
            <a:off x="4295801" y="3501008"/>
            <a:ext cx="3339539" cy="2633660"/>
          </a:xfrm>
          <a:prstGeom prst="rect">
            <a:avLst/>
          </a:prstGeom>
        </p:spPr>
      </p:pic>
      <p:pic>
        <p:nvPicPr>
          <p:cNvPr id="6" name="Image 5"/>
          <p:cNvPicPr>
            <a:picLocks noChangeAspect="1"/>
          </p:cNvPicPr>
          <p:nvPr/>
        </p:nvPicPr>
        <p:blipFill>
          <a:blip r:embed="rId4"/>
          <a:stretch>
            <a:fillRect/>
          </a:stretch>
        </p:blipFill>
        <p:spPr>
          <a:xfrm>
            <a:off x="4291947" y="2509308"/>
            <a:ext cx="3048425" cy="257211"/>
          </a:xfrm>
          <a:prstGeom prst="rect">
            <a:avLst/>
          </a:prstGeom>
        </p:spPr>
      </p:pic>
      <p:cxnSp>
        <p:nvCxnSpPr>
          <p:cNvPr id="8" name="Connecteur droit avec flèche 7"/>
          <p:cNvCxnSpPr>
            <a:endCxn id="6" idx="2"/>
          </p:cNvCxnSpPr>
          <p:nvPr/>
        </p:nvCxnSpPr>
        <p:spPr>
          <a:xfrm flipV="1">
            <a:off x="5667099" y="2766518"/>
            <a:ext cx="149060" cy="230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838968" y="3023729"/>
            <a:ext cx="1954381" cy="369332"/>
          </a:xfrm>
          <a:prstGeom prst="rect">
            <a:avLst/>
          </a:prstGeom>
        </p:spPr>
        <p:txBody>
          <a:bodyPr wrap="none">
            <a:spAutoFit/>
          </a:bodyPr>
          <a:lstStyle/>
          <a:p>
            <a:r>
              <a:rPr lang="fr-FR" dirty="0">
                <a:solidFill>
                  <a:srgbClr val="2D2DB9"/>
                </a:solidFill>
                <a:latin typeface="Times New Roman" pitchFamily="18" charset="0"/>
                <a:ea typeface="Microsoft YaHei" pitchFamily="34" charset="-122"/>
              </a:rPr>
              <a:t>Login de l’étudiant</a:t>
            </a:r>
            <a:endParaRPr lang="fr-FR" dirty="0"/>
          </a:p>
        </p:txBody>
      </p:sp>
      <p:pic>
        <p:nvPicPr>
          <p:cNvPr id="10" name="Image 9"/>
          <p:cNvPicPr>
            <a:picLocks noChangeAspect="1"/>
          </p:cNvPicPr>
          <p:nvPr/>
        </p:nvPicPr>
        <p:blipFill>
          <a:blip r:embed="rId5"/>
          <a:stretch>
            <a:fillRect/>
          </a:stretch>
        </p:blipFill>
        <p:spPr>
          <a:xfrm>
            <a:off x="7200648" y="5413825"/>
            <a:ext cx="1810003" cy="828791"/>
          </a:xfrm>
          <a:prstGeom prst="rect">
            <a:avLst/>
          </a:prstGeom>
        </p:spPr>
      </p:pic>
    </p:spTree>
    <p:extLst>
      <p:ext uri="{BB962C8B-B14F-4D97-AF65-F5344CB8AC3E}">
        <p14:creationId xmlns:p14="http://schemas.microsoft.com/office/powerpoint/2010/main" val="1503563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524001" y="1196752"/>
            <a:ext cx="9143999" cy="707886"/>
          </a:xfrm>
          <a:prstGeom prst="rect">
            <a:avLst/>
          </a:prstGeom>
          <a:noFill/>
        </p:spPr>
        <p:txBody>
          <a:bodyPr wrap="square">
            <a:spAutoFit/>
          </a:bodyPr>
          <a:lstStyle/>
          <a:p>
            <a:pPr algn="ctr" defTabSz="449263" eaLnBrk="0" fontAlgn="base" hangingPunct="0">
              <a:spcBef>
                <a:spcPct val="0"/>
              </a:spcBef>
              <a:spcAft>
                <a:spcPct val="0"/>
              </a:spcAft>
              <a:defRPr/>
            </a:pPr>
            <a:r>
              <a:rPr lang="fr-FR" sz="4000" dirty="0">
                <a:solidFill>
                  <a:srgbClr val="2D2DB9"/>
                </a:solidFill>
                <a:latin typeface="Times New Roman" pitchFamily="18" charset="0"/>
                <a:ea typeface="Microsoft YaHei" pitchFamily="34" charset="-122"/>
              </a:rPr>
              <a:t>Activation de </a:t>
            </a:r>
            <a:r>
              <a:rPr lang="fr-FR" sz="4000" dirty="0" err="1">
                <a:solidFill>
                  <a:srgbClr val="2D2DB9"/>
                </a:solidFill>
                <a:latin typeface="Times New Roman" pitchFamily="18" charset="0"/>
                <a:ea typeface="Microsoft YaHei" pitchFamily="34" charset="-122"/>
              </a:rPr>
              <a:t>Elementor</a:t>
            </a:r>
            <a:endParaRPr lang="fr-FR" sz="4000" dirty="0">
              <a:solidFill>
                <a:srgbClr val="2D2DB9"/>
              </a:solidFill>
              <a:latin typeface="Times New Roman" pitchFamily="18" charset="0"/>
              <a:ea typeface="Microsoft YaHei" pitchFamily="34"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198" y="2132857"/>
            <a:ext cx="8535580" cy="3330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451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1" y="1556792"/>
            <a:ext cx="7384151" cy="3431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04700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524001" y="1196753"/>
            <a:ext cx="9143999" cy="5262979"/>
          </a:xfrm>
          <a:prstGeom prst="rect">
            <a:avLst/>
          </a:prstGeom>
          <a:noFill/>
        </p:spPr>
        <p:txBody>
          <a:bodyPr wrap="square">
            <a:spAutoFit/>
          </a:bodyPr>
          <a:lstStyle/>
          <a:p>
            <a:pPr algn="ctr" defTabSz="449263" eaLnBrk="0" fontAlgn="base" hangingPunct="0">
              <a:spcBef>
                <a:spcPct val="0"/>
              </a:spcBef>
              <a:spcAft>
                <a:spcPct val="0"/>
              </a:spcAft>
              <a:defRPr/>
            </a:pPr>
            <a:r>
              <a:rPr lang="fr-FR" sz="2400" dirty="0">
                <a:solidFill>
                  <a:srgbClr val="2D2DB9"/>
                </a:solidFill>
                <a:latin typeface="Times New Roman" pitchFamily="18" charset="0"/>
                <a:ea typeface="Microsoft YaHei" pitchFamily="34" charset="-122"/>
              </a:rPr>
              <a:t>Vous pouvez rajouter le plugin</a:t>
            </a:r>
          </a:p>
          <a:p>
            <a:pPr algn="ctr" defTabSz="449263" eaLnBrk="0" fontAlgn="base" hangingPunct="0">
              <a:spcBef>
                <a:spcPct val="0"/>
              </a:spcBef>
              <a:spcAft>
                <a:spcPct val="0"/>
              </a:spcAft>
              <a:defRPr/>
            </a:pPr>
            <a:r>
              <a:rPr lang="fr-FR" sz="2400" dirty="0">
                <a:solidFill>
                  <a:srgbClr val="2D2DB9"/>
                </a:solidFill>
                <a:latin typeface="Times New Roman" pitchFamily="18" charset="0"/>
                <a:ea typeface="Microsoft YaHei" pitchFamily="34" charset="-122"/>
              </a:rPr>
              <a:t>« Essential </a:t>
            </a:r>
            <a:r>
              <a:rPr lang="fr-FR" sz="2400" dirty="0" err="1">
                <a:solidFill>
                  <a:srgbClr val="2D2DB9"/>
                </a:solidFill>
                <a:latin typeface="Times New Roman" pitchFamily="18" charset="0"/>
                <a:ea typeface="Microsoft YaHei" pitchFamily="34" charset="-122"/>
              </a:rPr>
              <a:t>addons</a:t>
            </a:r>
            <a:r>
              <a:rPr lang="fr-FR" sz="2400" dirty="0">
                <a:solidFill>
                  <a:srgbClr val="2D2DB9"/>
                </a:solidFill>
                <a:latin typeface="Times New Roman" pitchFamily="18" charset="0"/>
                <a:ea typeface="Microsoft YaHei" pitchFamily="34" charset="-122"/>
              </a:rPr>
              <a:t> for </a:t>
            </a:r>
            <a:r>
              <a:rPr lang="fr-FR" sz="2400" dirty="0" err="1">
                <a:solidFill>
                  <a:srgbClr val="2D2DB9"/>
                </a:solidFill>
                <a:latin typeface="Times New Roman" pitchFamily="18" charset="0"/>
                <a:ea typeface="Microsoft YaHei" pitchFamily="34" charset="-122"/>
              </a:rPr>
              <a:t>elementor</a:t>
            </a:r>
            <a:r>
              <a:rPr lang="fr-FR" sz="2400" dirty="0">
                <a:solidFill>
                  <a:srgbClr val="2D2DB9"/>
                </a:solidFill>
                <a:latin typeface="Times New Roman" pitchFamily="18" charset="0"/>
                <a:ea typeface="Microsoft YaHei" pitchFamily="34" charset="-122"/>
              </a:rPr>
              <a:t> »</a:t>
            </a:r>
          </a:p>
          <a:p>
            <a:pPr algn="ctr" defTabSz="449263" eaLnBrk="0" fontAlgn="base" hangingPunct="0">
              <a:spcBef>
                <a:spcPct val="0"/>
              </a:spcBef>
              <a:spcAft>
                <a:spcPct val="0"/>
              </a:spcAft>
              <a:defRPr/>
            </a:pPr>
            <a:endParaRPr lang="fr-FR" sz="2400" dirty="0">
              <a:solidFill>
                <a:srgbClr val="2D2DB9"/>
              </a:solidFill>
              <a:latin typeface="Times New Roman" pitchFamily="18" charset="0"/>
              <a:ea typeface="Microsoft YaHei" pitchFamily="34" charset="-122"/>
            </a:endParaRPr>
          </a:p>
          <a:p>
            <a:pPr algn="ctr" defTabSz="449263" eaLnBrk="0" fontAlgn="base" hangingPunct="0">
              <a:spcBef>
                <a:spcPct val="0"/>
              </a:spcBef>
              <a:spcAft>
                <a:spcPct val="0"/>
              </a:spcAft>
              <a:defRPr/>
            </a:pPr>
            <a:endParaRPr lang="fr-FR" sz="2400" dirty="0">
              <a:solidFill>
                <a:srgbClr val="2D2DB9"/>
              </a:solidFill>
              <a:latin typeface="Times New Roman" pitchFamily="18" charset="0"/>
              <a:ea typeface="Microsoft YaHei" pitchFamily="34" charset="-122"/>
            </a:endParaRPr>
          </a:p>
          <a:p>
            <a:pPr algn="ctr" defTabSz="449263" eaLnBrk="0" fontAlgn="base" hangingPunct="0">
              <a:spcBef>
                <a:spcPct val="0"/>
              </a:spcBef>
              <a:spcAft>
                <a:spcPct val="0"/>
              </a:spcAft>
              <a:defRPr/>
            </a:pPr>
            <a:endParaRPr lang="fr-FR" sz="2400" dirty="0">
              <a:solidFill>
                <a:srgbClr val="2D2DB9"/>
              </a:solidFill>
              <a:latin typeface="Times New Roman" pitchFamily="18" charset="0"/>
              <a:ea typeface="Microsoft YaHei" pitchFamily="34" charset="-122"/>
            </a:endParaRPr>
          </a:p>
          <a:p>
            <a:pPr algn="ctr" defTabSz="449263" eaLnBrk="0" fontAlgn="base" hangingPunct="0">
              <a:spcBef>
                <a:spcPct val="0"/>
              </a:spcBef>
              <a:spcAft>
                <a:spcPct val="0"/>
              </a:spcAft>
              <a:defRPr/>
            </a:pPr>
            <a:endParaRPr lang="fr-FR" sz="2400" dirty="0">
              <a:solidFill>
                <a:srgbClr val="2D2DB9"/>
              </a:solidFill>
              <a:latin typeface="Times New Roman" pitchFamily="18" charset="0"/>
              <a:ea typeface="Microsoft YaHei" pitchFamily="34" charset="-122"/>
            </a:endParaRPr>
          </a:p>
          <a:p>
            <a:pPr algn="ctr" defTabSz="449263" eaLnBrk="0" fontAlgn="base" hangingPunct="0">
              <a:spcBef>
                <a:spcPct val="0"/>
              </a:spcBef>
              <a:spcAft>
                <a:spcPct val="0"/>
              </a:spcAft>
              <a:defRPr/>
            </a:pPr>
            <a:endParaRPr lang="fr-FR" sz="2400" dirty="0">
              <a:solidFill>
                <a:srgbClr val="2D2DB9"/>
              </a:solidFill>
              <a:latin typeface="Times New Roman" pitchFamily="18" charset="0"/>
              <a:ea typeface="Microsoft YaHei" pitchFamily="34" charset="-122"/>
            </a:endParaRPr>
          </a:p>
          <a:p>
            <a:pPr algn="ctr" defTabSz="449263" eaLnBrk="0" fontAlgn="base" hangingPunct="0">
              <a:spcBef>
                <a:spcPct val="0"/>
              </a:spcBef>
              <a:spcAft>
                <a:spcPct val="0"/>
              </a:spcAft>
              <a:defRPr/>
            </a:pPr>
            <a:endParaRPr lang="fr-FR" sz="2400" dirty="0">
              <a:solidFill>
                <a:srgbClr val="2D2DB9"/>
              </a:solidFill>
              <a:latin typeface="Times New Roman" pitchFamily="18" charset="0"/>
              <a:ea typeface="Microsoft YaHei" pitchFamily="34" charset="-122"/>
            </a:endParaRPr>
          </a:p>
          <a:p>
            <a:pPr algn="ctr" defTabSz="449263" eaLnBrk="0" fontAlgn="base" hangingPunct="0">
              <a:spcBef>
                <a:spcPct val="0"/>
              </a:spcBef>
              <a:spcAft>
                <a:spcPct val="0"/>
              </a:spcAft>
              <a:defRPr/>
            </a:pPr>
            <a:endParaRPr lang="fr-FR" sz="2400" dirty="0">
              <a:solidFill>
                <a:srgbClr val="2D2DB9"/>
              </a:solidFill>
              <a:latin typeface="Times New Roman" pitchFamily="18" charset="0"/>
              <a:ea typeface="Microsoft YaHei" pitchFamily="34" charset="-122"/>
            </a:endParaRPr>
          </a:p>
          <a:p>
            <a:pPr algn="ctr" defTabSz="449263" eaLnBrk="0" fontAlgn="base" hangingPunct="0">
              <a:spcBef>
                <a:spcPct val="0"/>
              </a:spcBef>
              <a:spcAft>
                <a:spcPct val="0"/>
              </a:spcAft>
              <a:defRPr/>
            </a:pPr>
            <a:r>
              <a:rPr lang="fr-FR" sz="2400" dirty="0">
                <a:solidFill>
                  <a:srgbClr val="2D2DB9"/>
                </a:solidFill>
                <a:latin typeface="Times New Roman" pitchFamily="18" charset="0"/>
                <a:ea typeface="Microsoft YaHei" pitchFamily="34" charset="-122"/>
              </a:rPr>
              <a:t>Pour avoir des éléments complémentaires</a:t>
            </a:r>
          </a:p>
          <a:p>
            <a:pPr algn="ctr" defTabSz="449263" eaLnBrk="0" fontAlgn="base" hangingPunct="0">
              <a:spcBef>
                <a:spcPct val="0"/>
              </a:spcBef>
              <a:spcAft>
                <a:spcPct val="0"/>
              </a:spcAft>
              <a:defRPr/>
            </a:pPr>
            <a:r>
              <a:rPr lang="fr-FR" sz="2400" dirty="0">
                <a:solidFill>
                  <a:srgbClr val="2D2DB9"/>
                </a:solidFill>
                <a:latin typeface="Times New Roman" pitchFamily="18" charset="0"/>
                <a:ea typeface="Microsoft YaHei" pitchFamily="34" charset="-122"/>
              </a:rPr>
              <a:t>Pensez à faire des recherches …</a:t>
            </a:r>
          </a:p>
          <a:p>
            <a:pPr algn="ctr" defTabSz="449263" eaLnBrk="0" fontAlgn="base" hangingPunct="0">
              <a:spcBef>
                <a:spcPct val="0"/>
              </a:spcBef>
              <a:spcAft>
                <a:spcPct val="0"/>
              </a:spcAft>
              <a:defRPr/>
            </a:pPr>
            <a:endParaRPr lang="fr-FR" sz="2400" dirty="0">
              <a:solidFill>
                <a:srgbClr val="2D2DB9"/>
              </a:solidFill>
              <a:latin typeface="Times New Roman" pitchFamily="18" charset="0"/>
              <a:ea typeface="Microsoft YaHei" pitchFamily="34" charset="-122"/>
            </a:endParaRPr>
          </a:p>
          <a:p>
            <a:pPr algn="ctr" defTabSz="449263" eaLnBrk="0" fontAlgn="base" hangingPunct="0">
              <a:spcBef>
                <a:spcPct val="0"/>
              </a:spcBef>
              <a:spcAft>
                <a:spcPct val="0"/>
              </a:spcAft>
              <a:defRPr/>
            </a:pPr>
            <a:r>
              <a:rPr lang="fr-FR" sz="2400" dirty="0">
                <a:solidFill>
                  <a:srgbClr val="2D2DB9"/>
                </a:solidFill>
                <a:latin typeface="Times New Roman" pitchFamily="18" charset="0"/>
                <a:ea typeface="Microsoft YaHei" pitchFamily="34" charset="-122"/>
              </a:rPr>
              <a:t>Pour les extensions « basiques » : </a:t>
            </a:r>
          </a:p>
          <a:p>
            <a:pPr algn="ctr" defTabSz="449263" eaLnBrk="0" fontAlgn="base" hangingPunct="0">
              <a:spcBef>
                <a:spcPct val="0"/>
              </a:spcBef>
              <a:spcAft>
                <a:spcPct val="0"/>
              </a:spcAft>
              <a:defRPr/>
            </a:pPr>
            <a:r>
              <a:rPr lang="fr-FR" sz="2400" dirty="0">
                <a:solidFill>
                  <a:srgbClr val="2D2DB9"/>
                </a:solidFill>
                <a:latin typeface="Times New Roman" pitchFamily="18" charset="0"/>
                <a:ea typeface="Microsoft YaHei" pitchFamily="34" charset="-122"/>
              </a:rPr>
              <a:t>Meta </a:t>
            </a:r>
            <a:r>
              <a:rPr lang="fr-FR" sz="2400" dirty="0" err="1">
                <a:solidFill>
                  <a:srgbClr val="2D2DB9"/>
                </a:solidFill>
                <a:latin typeface="Times New Roman" pitchFamily="18" charset="0"/>
                <a:ea typeface="Microsoft YaHei" pitchFamily="34" charset="-122"/>
              </a:rPr>
              <a:t>Slider,Nivo</a:t>
            </a:r>
            <a:r>
              <a:rPr lang="fr-FR" sz="2400" dirty="0">
                <a:solidFill>
                  <a:srgbClr val="2D2DB9"/>
                </a:solidFill>
                <a:latin typeface="Times New Roman" pitchFamily="18" charset="0"/>
                <a:ea typeface="Microsoft YaHei" pitchFamily="34" charset="-122"/>
              </a:rPr>
              <a:t> </a:t>
            </a:r>
            <a:r>
              <a:rPr lang="fr-FR" sz="2400" dirty="0" err="1">
                <a:solidFill>
                  <a:srgbClr val="2D2DB9"/>
                </a:solidFill>
                <a:latin typeface="Times New Roman" pitchFamily="18" charset="0"/>
                <a:ea typeface="Microsoft YaHei" pitchFamily="34" charset="-122"/>
              </a:rPr>
              <a:t>Slider,Soliloquy</a:t>
            </a:r>
            <a:endParaRPr lang="fr-FR" sz="2400" dirty="0">
              <a:solidFill>
                <a:srgbClr val="2D2DB9"/>
              </a:solidFill>
              <a:latin typeface="Times New Roman" pitchFamily="18" charset="0"/>
              <a:ea typeface="Microsoft YaHei" pitchFamily="34" charset="-122"/>
            </a:endParaRPr>
          </a:p>
        </p:txBody>
      </p:sp>
      <p:pic>
        <p:nvPicPr>
          <p:cNvPr id="2" name="Image 1"/>
          <p:cNvPicPr>
            <a:picLocks noChangeAspect="1"/>
          </p:cNvPicPr>
          <p:nvPr/>
        </p:nvPicPr>
        <p:blipFill>
          <a:blip r:embed="rId2"/>
          <a:stretch>
            <a:fillRect/>
          </a:stretch>
        </p:blipFill>
        <p:spPr>
          <a:xfrm>
            <a:off x="3285732" y="2204865"/>
            <a:ext cx="5620534" cy="2162477"/>
          </a:xfrm>
          <a:prstGeom prst="rect">
            <a:avLst/>
          </a:prstGeom>
        </p:spPr>
      </p:pic>
    </p:spTree>
    <p:extLst>
      <p:ext uri="{BB962C8B-B14F-4D97-AF65-F5344CB8AC3E}">
        <p14:creationId xmlns:p14="http://schemas.microsoft.com/office/powerpoint/2010/main" val="16211905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83</a:t>
            </a:fld>
            <a:endParaRPr lang="fr-FR" altLang="fr-FR"/>
          </a:p>
        </p:txBody>
      </p:sp>
      <p:sp>
        <p:nvSpPr>
          <p:cNvPr id="3" name="ZoneTexte 2"/>
          <p:cNvSpPr txBox="1"/>
          <p:nvPr/>
        </p:nvSpPr>
        <p:spPr>
          <a:xfrm>
            <a:off x="1524001" y="1196752"/>
            <a:ext cx="9143999" cy="2677656"/>
          </a:xfrm>
          <a:prstGeom prst="rect">
            <a:avLst/>
          </a:prstGeom>
          <a:noFill/>
        </p:spPr>
        <p:txBody>
          <a:bodyPr wrap="square">
            <a:spAutoFit/>
          </a:bodyPr>
          <a:lstStyle/>
          <a:p>
            <a:pPr algn="ctr" defTabSz="449263" eaLnBrk="0" fontAlgn="base" hangingPunct="0">
              <a:spcBef>
                <a:spcPct val="0"/>
              </a:spcBef>
              <a:spcAft>
                <a:spcPct val="0"/>
              </a:spcAft>
              <a:defRPr/>
            </a:pPr>
            <a:r>
              <a:rPr lang="fr-FR" sz="4000" dirty="0">
                <a:solidFill>
                  <a:srgbClr val="2D2DB9"/>
                </a:solidFill>
                <a:latin typeface="Times New Roman" pitchFamily="18" charset="0"/>
                <a:ea typeface="Microsoft YaHei" pitchFamily="34" charset="-122"/>
              </a:rPr>
              <a:t>Installation YOAST SEO</a:t>
            </a:r>
          </a:p>
          <a:p>
            <a:pPr algn="ctr" defTabSz="449263" eaLnBrk="0" fontAlgn="base" hangingPunct="0">
              <a:spcBef>
                <a:spcPct val="0"/>
              </a:spcBef>
              <a:spcAft>
                <a:spcPct val="0"/>
              </a:spcAft>
              <a:defRPr/>
            </a:pPr>
            <a:r>
              <a:rPr lang="fr-FR" sz="2000" dirty="0">
                <a:solidFill>
                  <a:srgbClr val="2D2DB9"/>
                </a:solidFill>
                <a:latin typeface="Times New Roman" pitchFamily="18" charset="0"/>
                <a:ea typeface="Microsoft YaHei" pitchFamily="34" charset="-122"/>
              </a:rPr>
              <a:t>(Lisibilité)</a:t>
            </a:r>
          </a:p>
          <a:p>
            <a:pPr algn="ctr" defTabSz="449263" eaLnBrk="0" fontAlgn="base" hangingPunct="0">
              <a:spcBef>
                <a:spcPct val="0"/>
              </a:spcBef>
              <a:spcAft>
                <a:spcPct val="0"/>
              </a:spcAft>
              <a:defRPr/>
            </a:pPr>
            <a:endParaRPr lang="fr-FR" sz="2000" dirty="0">
              <a:solidFill>
                <a:srgbClr val="2D2DB9"/>
              </a:solidFill>
              <a:latin typeface="Times New Roman" pitchFamily="18" charset="0"/>
              <a:ea typeface="Microsoft YaHei" pitchFamily="34" charset="-122"/>
            </a:endParaRPr>
          </a:p>
          <a:p>
            <a:pPr algn="ctr" defTabSz="449263" eaLnBrk="0" fontAlgn="base" hangingPunct="0">
              <a:spcBef>
                <a:spcPct val="0"/>
              </a:spcBef>
              <a:spcAft>
                <a:spcPct val="0"/>
              </a:spcAft>
              <a:defRPr/>
            </a:pPr>
            <a:endParaRPr lang="fr-FR" sz="4000" dirty="0">
              <a:solidFill>
                <a:srgbClr val="2D2DB9"/>
              </a:solidFill>
              <a:latin typeface="Times New Roman" pitchFamily="18" charset="0"/>
              <a:ea typeface="Microsoft YaHei" pitchFamily="34" charset="-122"/>
            </a:endParaRPr>
          </a:p>
          <a:p>
            <a:pPr algn="ctr" defTabSz="449263" eaLnBrk="0" fontAlgn="base" hangingPunct="0">
              <a:spcBef>
                <a:spcPct val="0"/>
              </a:spcBef>
              <a:spcAft>
                <a:spcPct val="0"/>
              </a:spcAft>
              <a:defRPr/>
            </a:pPr>
            <a:endParaRPr lang="fr-FR" sz="4800" dirty="0">
              <a:solidFill>
                <a:srgbClr val="2D2DB9"/>
              </a:solidFill>
              <a:latin typeface="Times New Roman" pitchFamily="18" charset="0"/>
              <a:ea typeface="Microsoft YaHei" pitchFamily="34" charset="-122"/>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1085" y="2353354"/>
            <a:ext cx="7669829" cy="3190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707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84</a:t>
            </a:fld>
            <a:endParaRPr lang="fr-FR" altLang="fr-FR"/>
          </a:p>
        </p:txBody>
      </p:sp>
      <p:sp>
        <p:nvSpPr>
          <p:cNvPr id="3" name="Rectangle 2"/>
          <p:cNvSpPr/>
          <p:nvPr/>
        </p:nvSpPr>
        <p:spPr>
          <a:xfrm>
            <a:off x="1343472" y="1700808"/>
            <a:ext cx="9036232" cy="1938992"/>
          </a:xfrm>
          <a:prstGeom prst="rect">
            <a:avLst/>
          </a:prstGeom>
        </p:spPr>
        <p:txBody>
          <a:bodyPr wrap="square">
            <a:spAutoFit/>
          </a:bodyPr>
          <a:lstStyle/>
          <a:p>
            <a:pPr algn="ctr" fontAlgn="base"/>
            <a:r>
              <a:rPr lang="fr-FR" sz="2400" dirty="0">
                <a:solidFill>
                  <a:srgbClr val="002060"/>
                </a:solidFill>
                <a:latin typeface="Roboto" panose="02000000000000000000" pitchFamily="2" charset="0"/>
              </a:rPr>
              <a:t>Création d’un thème enfant :</a:t>
            </a:r>
          </a:p>
          <a:p>
            <a:pPr fontAlgn="base"/>
            <a:endParaRPr lang="fr-FR" sz="2400" dirty="0">
              <a:solidFill>
                <a:srgbClr val="002060"/>
              </a:solidFill>
              <a:latin typeface="Roboto" panose="02000000000000000000" pitchFamily="2" charset="0"/>
            </a:endParaRPr>
          </a:p>
          <a:p>
            <a:pPr fontAlgn="base"/>
            <a:endParaRPr lang="fr-FR" sz="2400" dirty="0">
              <a:solidFill>
                <a:srgbClr val="002060"/>
              </a:solidFill>
              <a:latin typeface="Roboto" panose="02000000000000000000" pitchFamily="2" charset="0"/>
            </a:endParaRPr>
          </a:p>
          <a:p>
            <a:pPr fontAlgn="base"/>
            <a:endParaRPr lang="fr-FR" sz="2400" dirty="0">
              <a:solidFill>
                <a:srgbClr val="43414E"/>
              </a:solidFill>
              <a:latin typeface="Roboto" panose="02000000000000000000" pitchFamily="2" charset="0"/>
            </a:endParaRPr>
          </a:p>
          <a:p>
            <a:pPr fontAlgn="base"/>
            <a:r>
              <a:rPr lang="fr-FR" sz="2400" dirty="0">
                <a:solidFill>
                  <a:srgbClr val="43414E"/>
                </a:solidFill>
                <a:latin typeface="Roboto" panose="02000000000000000000" pitchFamily="2" charset="0"/>
              </a:rPr>
              <a:t>	- </a:t>
            </a:r>
            <a:r>
              <a:rPr lang="fr-FR" sz="2400" dirty="0">
                <a:solidFill>
                  <a:srgbClr val="002060"/>
                </a:solidFill>
                <a:latin typeface="Roboto" panose="02000000000000000000" pitchFamily="2" charset="0"/>
              </a:rPr>
              <a:t>Comment créer</a:t>
            </a:r>
            <a:r>
              <a:rPr lang="fr-FR" sz="2400" dirty="0">
                <a:solidFill>
                  <a:srgbClr val="43414E"/>
                </a:solidFill>
                <a:latin typeface="Roboto" panose="02000000000000000000" pitchFamily="2" charset="0"/>
              </a:rPr>
              <a:t> </a:t>
            </a:r>
            <a:r>
              <a:rPr lang="fr-FR" sz="2400" b="1" i="1" u="sng" dirty="0">
                <a:solidFill>
                  <a:srgbClr val="C00000"/>
                </a:solidFill>
                <a:latin typeface="Roboto" panose="02000000000000000000" pitchFamily="2" charset="0"/>
              </a:rPr>
              <a:t>un thème enfant </a:t>
            </a:r>
            <a:r>
              <a:rPr lang="fr-FR" sz="2400" dirty="0">
                <a:solidFill>
                  <a:srgbClr val="43414E"/>
                </a:solidFill>
                <a:latin typeface="Roboto" panose="02000000000000000000" pitchFamily="2" charset="0"/>
              </a:rPr>
              <a:t> </a:t>
            </a:r>
            <a:r>
              <a:rPr lang="fr-FR" sz="2400" dirty="0">
                <a:solidFill>
                  <a:srgbClr val="002060"/>
                </a:solidFill>
                <a:latin typeface="Roboto" panose="02000000000000000000" pitchFamily="2" charset="0"/>
              </a:rPr>
              <a:t>de votre thème</a:t>
            </a:r>
          </a:p>
        </p:txBody>
      </p:sp>
    </p:spTree>
    <p:extLst>
      <p:ext uri="{BB962C8B-B14F-4D97-AF65-F5344CB8AC3E}">
        <p14:creationId xmlns:p14="http://schemas.microsoft.com/office/powerpoint/2010/main" val="30917827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85</a:t>
            </a:fld>
            <a:endParaRPr lang="fr-FR" altLang="fr-FR"/>
          </a:p>
        </p:txBody>
      </p:sp>
      <p:sp>
        <p:nvSpPr>
          <p:cNvPr id="3" name="Rectangle 2"/>
          <p:cNvSpPr/>
          <p:nvPr/>
        </p:nvSpPr>
        <p:spPr>
          <a:xfrm>
            <a:off x="1524000" y="2180767"/>
            <a:ext cx="9144000" cy="3693319"/>
          </a:xfrm>
          <a:prstGeom prst="rect">
            <a:avLst/>
          </a:prstGeom>
        </p:spPr>
        <p:txBody>
          <a:bodyPr wrap="square">
            <a:spAutoFit/>
          </a:bodyPr>
          <a:lstStyle/>
          <a:p>
            <a:pPr fontAlgn="base"/>
            <a:endParaRPr lang="fr-FR" b="1" dirty="0">
              <a:solidFill>
                <a:srgbClr val="43414E"/>
              </a:solidFill>
              <a:latin typeface="Brandon Text"/>
            </a:endParaRPr>
          </a:p>
          <a:p>
            <a:pPr fontAlgn="base"/>
            <a:r>
              <a:rPr lang="fr-FR" sz="2400" dirty="0">
                <a:solidFill>
                  <a:srgbClr val="002060"/>
                </a:solidFill>
                <a:latin typeface="Roboto" panose="02000000000000000000" pitchFamily="2" charset="0"/>
              </a:rPr>
              <a:t>Un thème enfant WordPress est un thème qui fonctionne en tandem avec un autre thème (appelé thème parent) dont il hérite toutes </a:t>
            </a:r>
            <a:r>
              <a:rPr lang="fr-FR" sz="2400" i="1" u="sng" dirty="0">
                <a:solidFill>
                  <a:srgbClr val="C00000"/>
                </a:solidFill>
                <a:latin typeface="Roboto" panose="02000000000000000000" pitchFamily="2" charset="0"/>
              </a:rPr>
              <a:t>les fonctionnalités et du style</a:t>
            </a:r>
            <a:r>
              <a:rPr lang="fr-FR" sz="2400" dirty="0">
                <a:solidFill>
                  <a:srgbClr val="43414E"/>
                </a:solidFill>
                <a:latin typeface="Roboto" panose="02000000000000000000" pitchFamily="2" charset="0"/>
              </a:rPr>
              <a:t>.</a:t>
            </a:r>
          </a:p>
          <a:p>
            <a:pPr fontAlgn="base"/>
            <a:endParaRPr lang="fr-FR" sz="2400" dirty="0">
              <a:solidFill>
                <a:srgbClr val="43414E"/>
              </a:solidFill>
              <a:latin typeface="Roboto" panose="02000000000000000000" pitchFamily="2" charset="0"/>
            </a:endParaRPr>
          </a:p>
          <a:p>
            <a:pPr fontAlgn="base"/>
            <a:r>
              <a:rPr lang="fr-FR" sz="2400" dirty="0">
                <a:solidFill>
                  <a:srgbClr val="002060"/>
                </a:solidFill>
                <a:latin typeface="Roboto" panose="02000000000000000000" pitchFamily="2" charset="0"/>
              </a:rPr>
              <a:t>Les meilleures pratiques de développement recommandent d’utiliser des thèmes enfants pour modifier, mettre à jour ou personnaliser les thèmes WordPress existants comme un moyen sûr de maintenir le design et le code.</a:t>
            </a:r>
          </a:p>
        </p:txBody>
      </p:sp>
      <p:sp>
        <p:nvSpPr>
          <p:cNvPr id="4" name="Rectangle 3"/>
          <p:cNvSpPr/>
          <p:nvPr/>
        </p:nvSpPr>
        <p:spPr>
          <a:xfrm>
            <a:off x="1524000" y="1244262"/>
            <a:ext cx="9049870" cy="584775"/>
          </a:xfrm>
          <a:prstGeom prst="rect">
            <a:avLst/>
          </a:prstGeom>
        </p:spPr>
        <p:txBody>
          <a:bodyPr wrap="square">
            <a:spAutoFit/>
          </a:bodyPr>
          <a:lstStyle/>
          <a:p>
            <a:pPr algn="ctr"/>
            <a:r>
              <a:rPr lang="fr-FR" sz="3200" dirty="0">
                <a:solidFill>
                  <a:srgbClr val="2D2DB9"/>
                </a:solidFill>
                <a:latin typeface="Times New Roman" pitchFamily="18" charset="0"/>
                <a:ea typeface="Microsoft YaHei" pitchFamily="34" charset="-122"/>
              </a:rPr>
              <a:t>Qu’est-ce qu’un thème enfant WordPress :</a:t>
            </a:r>
            <a:endParaRPr lang="fr-FR" sz="3200" dirty="0"/>
          </a:p>
        </p:txBody>
      </p:sp>
    </p:spTree>
    <p:extLst>
      <p:ext uri="{BB962C8B-B14F-4D97-AF65-F5344CB8AC3E}">
        <p14:creationId xmlns:p14="http://schemas.microsoft.com/office/powerpoint/2010/main" val="21596368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86</a:t>
            </a:fld>
            <a:endParaRPr lang="fr-FR" altLang="fr-FR"/>
          </a:p>
        </p:txBody>
      </p:sp>
      <p:sp>
        <p:nvSpPr>
          <p:cNvPr id="3" name="Rectangle 2"/>
          <p:cNvSpPr/>
          <p:nvPr/>
        </p:nvSpPr>
        <p:spPr>
          <a:xfrm>
            <a:off x="1524002" y="2016816"/>
            <a:ext cx="9143999" cy="3785652"/>
          </a:xfrm>
          <a:prstGeom prst="rect">
            <a:avLst/>
          </a:prstGeom>
        </p:spPr>
        <p:txBody>
          <a:bodyPr wrap="square">
            <a:spAutoFit/>
          </a:bodyPr>
          <a:lstStyle/>
          <a:p>
            <a:pPr fontAlgn="base"/>
            <a:r>
              <a:rPr lang="fr-FR" sz="2400" dirty="0">
                <a:solidFill>
                  <a:srgbClr val="002060"/>
                </a:solidFill>
                <a:latin typeface="Roboto" panose="02000000000000000000" pitchFamily="2" charset="0"/>
              </a:rPr>
              <a:t>Si votre site utilise un thème WordPress personnalisé, ce qui signifie qu’il a été développé spécifiquement pour votre site, vous avez la possibilité de le modifier en toute sécurité car il n’y a aucun risque de perdre vos personnalisations la prochaine fois que le thème est mis à jour.</a:t>
            </a:r>
          </a:p>
          <a:p>
            <a:pPr fontAlgn="base"/>
            <a:endParaRPr lang="fr-FR" sz="2400" dirty="0">
              <a:solidFill>
                <a:srgbClr val="002060"/>
              </a:solidFill>
              <a:latin typeface="Roboto" panose="02000000000000000000" pitchFamily="2" charset="0"/>
            </a:endParaRPr>
          </a:p>
          <a:p>
            <a:pPr fontAlgn="base"/>
            <a:r>
              <a:rPr lang="fr-FR" sz="2400" dirty="0">
                <a:solidFill>
                  <a:srgbClr val="002060"/>
                </a:solidFill>
                <a:latin typeface="Roboto" panose="02000000000000000000" pitchFamily="2" charset="0"/>
              </a:rPr>
              <a:t> Si vous apportez des modifications au thème à l’avenir, c’est la version</a:t>
            </a:r>
            <a:r>
              <a:rPr lang="fr-FR" sz="2400" dirty="0">
                <a:solidFill>
                  <a:srgbClr val="43414E"/>
                </a:solidFill>
                <a:latin typeface="Roboto" panose="02000000000000000000" pitchFamily="2" charset="0"/>
              </a:rPr>
              <a:t> </a:t>
            </a:r>
            <a:r>
              <a:rPr lang="fr-FR" sz="2400" i="1" u="sng" dirty="0">
                <a:solidFill>
                  <a:srgbClr val="C00000"/>
                </a:solidFill>
                <a:latin typeface="Roboto" panose="02000000000000000000" pitchFamily="2" charset="0"/>
              </a:rPr>
              <a:t>personnalisée du thème </a:t>
            </a:r>
            <a:r>
              <a:rPr lang="fr-FR" sz="2400" dirty="0">
                <a:solidFill>
                  <a:srgbClr val="002060"/>
                </a:solidFill>
                <a:latin typeface="Roboto" panose="02000000000000000000" pitchFamily="2" charset="0"/>
              </a:rPr>
              <a:t>que vous allez modifier, et non la version originale.</a:t>
            </a:r>
          </a:p>
        </p:txBody>
      </p:sp>
      <p:sp>
        <p:nvSpPr>
          <p:cNvPr id="4" name="Rectangle 3"/>
          <p:cNvSpPr/>
          <p:nvPr/>
        </p:nvSpPr>
        <p:spPr>
          <a:xfrm>
            <a:off x="2931126" y="1207188"/>
            <a:ext cx="6675518" cy="584775"/>
          </a:xfrm>
          <a:prstGeom prst="rect">
            <a:avLst/>
          </a:prstGeom>
        </p:spPr>
        <p:txBody>
          <a:bodyPr wrap="square">
            <a:spAutoFit/>
          </a:bodyPr>
          <a:lstStyle/>
          <a:p>
            <a:pPr algn="ctr"/>
            <a:r>
              <a:rPr lang="fr-FR" sz="3200" dirty="0">
                <a:solidFill>
                  <a:srgbClr val="2D2DB9"/>
                </a:solidFill>
                <a:latin typeface="Times New Roman" pitchFamily="18" charset="0"/>
                <a:ea typeface="Microsoft YaHei" pitchFamily="34" charset="-122"/>
              </a:rPr>
              <a:t>Modifier le thème</a:t>
            </a:r>
            <a:endParaRPr lang="fr-FR" sz="3200" dirty="0"/>
          </a:p>
        </p:txBody>
      </p:sp>
    </p:spTree>
    <p:extLst>
      <p:ext uri="{BB962C8B-B14F-4D97-AF65-F5344CB8AC3E}">
        <p14:creationId xmlns:p14="http://schemas.microsoft.com/office/powerpoint/2010/main" val="34094539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87</a:t>
            </a:fld>
            <a:endParaRPr lang="fr-FR" altLang="fr-FR"/>
          </a:p>
        </p:txBody>
      </p:sp>
      <p:sp>
        <p:nvSpPr>
          <p:cNvPr id="3" name="Rectangle 2"/>
          <p:cNvSpPr/>
          <p:nvPr/>
        </p:nvSpPr>
        <p:spPr>
          <a:xfrm>
            <a:off x="1524002" y="1340769"/>
            <a:ext cx="9143999" cy="5262979"/>
          </a:xfrm>
          <a:prstGeom prst="rect">
            <a:avLst/>
          </a:prstGeom>
        </p:spPr>
        <p:txBody>
          <a:bodyPr wrap="square">
            <a:spAutoFit/>
          </a:bodyPr>
          <a:lstStyle/>
          <a:p>
            <a:r>
              <a:rPr lang="fr-FR" sz="2400" dirty="0">
                <a:solidFill>
                  <a:srgbClr val="002060"/>
                </a:solidFill>
                <a:latin typeface="Roboto" panose="02000000000000000000" pitchFamily="2" charset="0"/>
                <a:ea typeface="Roboto" panose="02000000000000000000" pitchFamily="2" charset="0"/>
              </a:rPr>
              <a:t>Cela ne veut pas dire que la modification de votre thème n’est pas sans risque.</a:t>
            </a:r>
          </a:p>
          <a:p>
            <a:endParaRPr lang="fr-FR" sz="2400" dirty="0">
              <a:solidFill>
                <a:srgbClr val="002060"/>
              </a:solidFill>
              <a:latin typeface="Roboto" panose="02000000000000000000" pitchFamily="2" charset="0"/>
              <a:ea typeface="Roboto" panose="02000000000000000000" pitchFamily="2" charset="0"/>
            </a:endParaRPr>
          </a:p>
          <a:p>
            <a:r>
              <a:rPr lang="fr-FR" sz="2400" dirty="0">
                <a:solidFill>
                  <a:srgbClr val="002060"/>
                </a:solidFill>
                <a:latin typeface="Roboto" panose="02000000000000000000" pitchFamily="2" charset="0"/>
                <a:ea typeface="Roboto" panose="02000000000000000000" pitchFamily="2" charset="0"/>
              </a:rPr>
              <a:t> Il est ,à l’évidence, bien plus sûr de créer un thème enfant. </a:t>
            </a:r>
          </a:p>
          <a:p>
            <a:endParaRPr lang="fr-FR" sz="2400" dirty="0">
              <a:solidFill>
                <a:srgbClr val="002060"/>
              </a:solidFill>
              <a:latin typeface="Roboto" panose="02000000000000000000" pitchFamily="2" charset="0"/>
              <a:ea typeface="Roboto" panose="02000000000000000000" pitchFamily="2" charset="0"/>
            </a:endParaRPr>
          </a:p>
          <a:p>
            <a:r>
              <a:rPr lang="fr-FR" sz="2400" dirty="0">
                <a:solidFill>
                  <a:srgbClr val="002060"/>
                </a:solidFill>
                <a:latin typeface="Roboto" panose="02000000000000000000" pitchFamily="2" charset="0"/>
                <a:ea typeface="Roboto" panose="02000000000000000000" pitchFamily="2" charset="0"/>
              </a:rPr>
              <a:t>Pour un thème « de base » , avec une mise en page standard  ou on ne fait que modifier l’existant pour obtenir ce que nous souhaitions : </a:t>
            </a:r>
          </a:p>
          <a:p>
            <a:endParaRPr lang="fr-FR" sz="2400" dirty="0">
              <a:solidFill>
                <a:srgbClr val="002060"/>
              </a:solidFill>
              <a:latin typeface="Roboto" panose="02000000000000000000" pitchFamily="2" charset="0"/>
              <a:ea typeface="Roboto" panose="02000000000000000000" pitchFamily="2" charset="0"/>
            </a:endParaRPr>
          </a:p>
          <a:p>
            <a:pPr marL="342900" indent="-342900">
              <a:buFontTx/>
              <a:buChar char="-"/>
            </a:pPr>
            <a:r>
              <a:rPr lang="fr-FR" sz="2400" dirty="0">
                <a:solidFill>
                  <a:srgbClr val="002060"/>
                </a:solidFill>
                <a:latin typeface="Roboto" panose="02000000000000000000" pitchFamily="2" charset="0"/>
                <a:ea typeface="Roboto" panose="02000000000000000000" pitchFamily="2" charset="0"/>
              </a:rPr>
              <a:t>Si on modifie le thème directement, il faut conserver une sauvegarde du thème d’origine et il y aura des modifications à la </a:t>
            </a:r>
            <a:r>
              <a:rPr lang="fr-FR" sz="2400" dirty="0" err="1">
                <a:solidFill>
                  <a:srgbClr val="002060"/>
                </a:solidFill>
                <a:latin typeface="Roboto" panose="02000000000000000000" pitchFamily="2" charset="0"/>
                <a:ea typeface="Roboto" panose="02000000000000000000" pitchFamily="2" charset="0"/>
              </a:rPr>
              <a:t>m.a.j</a:t>
            </a:r>
            <a:r>
              <a:rPr lang="fr-FR" sz="2400" dirty="0">
                <a:solidFill>
                  <a:srgbClr val="002060"/>
                </a:solidFill>
                <a:latin typeface="Roboto" panose="02000000000000000000" pitchFamily="2" charset="0"/>
                <a:ea typeface="Roboto" panose="02000000000000000000" pitchFamily="2" charset="0"/>
              </a:rPr>
              <a:t>.</a:t>
            </a:r>
          </a:p>
          <a:p>
            <a:endParaRPr lang="fr-FR" sz="2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182416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88</a:t>
            </a:fld>
            <a:endParaRPr lang="fr-FR" altLang="fr-FR"/>
          </a:p>
        </p:txBody>
      </p:sp>
      <p:sp>
        <p:nvSpPr>
          <p:cNvPr id="3" name="Rectangle 2"/>
          <p:cNvSpPr/>
          <p:nvPr/>
        </p:nvSpPr>
        <p:spPr>
          <a:xfrm>
            <a:off x="1524000" y="2441666"/>
            <a:ext cx="9144000" cy="2846933"/>
          </a:xfrm>
          <a:prstGeom prst="rect">
            <a:avLst/>
          </a:prstGeom>
        </p:spPr>
        <p:txBody>
          <a:bodyPr wrap="square">
            <a:spAutoFit/>
          </a:bodyPr>
          <a:lstStyle/>
          <a:p>
            <a:r>
              <a:rPr lang="fr-FR" sz="2400" dirty="0">
                <a:solidFill>
                  <a:srgbClr val="002060"/>
                </a:solidFill>
                <a:latin typeface="Roboto" panose="02000000000000000000" pitchFamily="2" charset="0"/>
                <a:ea typeface="Roboto" panose="02000000000000000000" pitchFamily="2" charset="0"/>
              </a:rPr>
              <a:t>Autre chose : </a:t>
            </a:r>
          </a:p>
          <a:p>
            <a:endParaRPr lang="fr-FR" sz="2400" dirty="0">
              <a:solidFill>
                <a:srgbClr val="002060"/>
              </a:solidFill>
              <a:latin typeface="Roboto" panose="02000000000000000000" pitchFamily="2" charset="0"/>
              <a:ea typeface="Roboto" panose="02000000000000000000" pitchFamily="2" charset="0"/>
            </a:endParaRPr>
          </a:p>
          <a:p>
            <a:pPr marL="342900" indent="-342900">
              <a:buFontTx/>
              <a:buChar char="-"/>
            </a:pPr>
            <a:r>
              <a:rPr lang="fr-FR" sz="2400" dirty="0">
                <a:solidFill>
                  <a:srgbClr val="002060"/>
                </a:solidFill>
                <a:latin typeface="Roboto" panose="02000000000000000000" pitchFamily="2" charset="0"/>
                <a:ea typeface="Roboto" panose="02000000000000000000" pitchFamily="2" charset="0"/>
              </a:rPr>
              <a:t>Il ne faut pas modifier (JAMAIS) le thème dans le </a:t>
            </a:r>
            <a:r>
              <a:rPr lang="fr-FR" sz="2400" u="sng" dirty="0">
                <a:solidFill>
                  <a:srgbClr val="C00000"/>
                </a:solidFill>
                <a:latin typeface="Roboto" panose="02000000000000000000" pitchFamily="2" charset="0"/>
                <a:ea typeface="Roboto" panose="02000000000000000000" pitchFamily="2" charset="0"/>
              </a:rPr>
              <a:t>site en production</a:t>
            </a:r>
            <a:r>
              <a:rPr lang="fr-FR" sz="2400" u="sng" dirty="0">
                <a:solidFill>
                  <a:schemeClr val="accent3">
                    <a:lumMod val="50000"/>
                  </a:schemeClr>
                </a:solidFill>
                <a:latin typeface="Roboto" panose="02000000000000000000" pitchFamily="2" charset="0"/>
                <a:ea typeface="Roboto" panose="02000000000000000000" pitchFamily="2" charset="0"/>
              </a:rPr>
              <a:t> </a:t>
            </a:r>
            <a:r>
              <a:rPr lang="fr-FR" sz="2400" dirty="0">
                <a:solidFill>
                  <a:srgbClr val="002060"/>
                </a:solidFill>
                <a:latin typeface="Roboto" panose="02000000000000000000" pitchFamily="2" charset="0"/>
                <a:ea typeface="Roboto" panose="02000000000000000000" pitchFamily="2" charset="0"/>
              </a:rPr>
              <a:t>(utilisez plutôt un site de développement ou de test) et utilisez une classification par version pour suivre vos modifications.</a:t>
            </a:r>
          </a:p>
          <a:p>
            <a:pPr marL="342900" indent="-342900">
              <a:buFontTx/>
              <a:buChar char="-"/>
            </a:pPr>
            <a:endParaRPr lang="fr-FR" sz="2400" dirty="0">
              <a:latin typeface="Roboto" panose="02000000000000000000" pitchFamily="2" charset="0"/>
              <a:ea typeface="Roboto" panose="02000000000000000000" pitchFamily="2" charset="0"/>
            </a:endParaRPr>
          </a:p>
          <a:p>
            <a:endParaRPr lang="fr-FR" sz="1100" dirty="0"/>
          </a:p>
        </p:txBody>
      </p:sp>
    </p:spTree>
    <p:extLst>
      <p:ext uri="{BB962C8B-B14F-4D97-AF65-F5344CB8AC3E}">
        <p14:creationId xmlns:p14="http://schemas.microsoft.com/office/powerpoint/2010/main" val="41582124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89</a:t>
            </a:fld>
            <a:endParaRPr lang="fr-FR" altLang="fr-FR"/>
          </a:p>
        </p:txBody>
      </p:sp>
      <p:sp>
        <p:nvSpPr>
          <p:cNvPr id="3" name="Rectangle 2"/>
          <p:cNvSpPr/>
          <p:nvPr/>
        </p:nvSpPr>
        <p:spPr>
          <a:xfrm>
            <a:off x="1879257" y="1340769"/>
            <a:ext cx="8372805" cy="3693319"/>
          </a:xfrm>
          <a:prstGeom prst="rect">
            <a:avLst/>
          </a:prstGeom>
        </p:spPr>
        <p:txBody>
          <a:bodyPr wrap="none">
            <a:spAutoFit/>
          </a:bodyPr>
          <a:lstStyle/>
          <a:p>
            <a:r>
              <a:rPr lang="fr-FR" dirty="0">
                <a:solidFill>
                  <a:srgbClr val="2D2DB9"/>
                </a:solidFill>
                <a:latin typeface="Times New Roman" pitchFamily="18" charset="0"/>
                <a:ea typeface="Microsoft YaHei" pitchFamily="34" charset="-122"/>
              </a:rPr>
              <a:t>Attention, les diapositives suivantes présentent deux manières de créer un thème enfant :</a:t>
            </a:r>
          </a:p>
          <a:p>
            <a:endParaRPr lang="fr-FR" dirty="0">
              <a:solidFill>
                <a:srgbClr val="2D2DB9"/>
              </a:solidFill>
              <a:latin typeface="Times New Roman" pitchFamily="18" charset="0"/>
              <a:ea typeface="Microsoft YaHei" pitchFamily="34" charset="-122"/>
            </a:endParaRPr>
          </a:p>
          <a:p>
            <a:endParaRPr lang="fr-FR" dirty="0">
              <a:solidFill>
                <a:srgbClr val="2D2DB9"/>
              </a:solidFill>
              <a:latin typeface="Times New Roman" pitchFamily="18" charset="0"/>
              <a:ea typeface="Microsoft YaHei" pitchFamily="34" charset="-122"/>
            </a:endParaRPr>
          </a:p>
          <a:p>
            <a:r>
              <a:rPr lang="fr-FR" dirty="0">
                <a:solidFill>
                  <a:srgbClr val="2D2DB9"/>
                </a:solidFill>
                <a:latin typeface="Times New Roman" pitchFamily="18" charset="0"/>
                <a:ea typeface="Microsoft YaHei" pitchFamily="34" charset="-122"/>
              </a:rPr>
              <a:t>- Manuellement </a:t>
            </a:r>
          </a:p>
          <a:p>
            <a:endParaRPr lang="fr-FR" dirty="0">
              <a:solidFill>
                <a:srgbClr val="2D2DB9"/>
              </a:solidFill>
              <a:latin typeface="Times New Roman" pitchFamily="18" charset="0"/>
              <a:ea typeface="Microsoft YaHei" pitchFamily="34" charset="-122"/>
            </a:endParaRPr>
          </a:p>
          <a:p>
            <a:endParaRPr lang="fr-FR" dirty="0">
              <a:solidFill>
                <a:srgbClr val="2D2DB9"/>
              </a:solidFill>
              <a:latin typeface="Times New Roman" pitchFamily="18" charset="0"/>
              <a:ea typeface="Microsoft YaHei" pitchFamily="34" charset="-122"/>
            </a:endParaRPr>
          </a:p>
          <a:p>
            <a:r>
              <a:rPr lang="fr-FR" dirty="0">
                <a:solidFill>
                  <a:srgbClr val="2D2DB9"/>
                </a:solidFill>
                <a:latin typeface="Times New Roman" pitchFamily="18" charset="0"/>
                <a:ea typeface="Microsoft YaHei" pitchFamily="34" charset="-122"/>
              </a:rPr>
              <a:t>Et </a:t>
            </a:r>
          </a:p>
          <a:p>
            <a:endParaRPr lang="fr-FR" dirty="0">
              <a:solidFill>
                <a:srgbClr val="2D2DB9"/>
              </a:solidFill>
              <a:latin typeface="Times New Roman" pitchFamily="18" charset="0"/>
              <a:ea typeface="Microsoft YaHei" pitchFamily="34" charset="-122"/>
            </a:endParaRPr>
          </a:p>
          <a:p>
            <a:pPr marL="285750" indent="-285750">
              <a:buFontTx/>
              <a:buChar char="-"/>
            </a:pPr>
            <a:r>
              <a:rPr lang="fr-FR" dirty="0">
                <a:solidFill>
                  <a:srgbClr val="2D2DB9"/>
                </a:solidFill>
                <a:latin typeface="Times New Roman" pitchFamily="18" charset="0"/>
                <a:ea typeface="Microsoft YaHei" pitchFamily="34" charset="-122"/>
              </a:rPr>
              <a:t>Avec un plugin : Child thème </a:t>
            </a:r>
            <a:r>
              <a:rPr lang="fr-FR" dirty="0" err="1">
                <a:solidFill>
                  <a:srgbClr val="2D2DB9"/>
                </a:solidFill>
                <a:latin typeface="Times New Roman" pitchFamily="18" charset="0"/>
                <a:ea typeface="Microsoft YaHei" pitchFamily="34" charset="-122"/>
              </a:rPr>
              <a:t>configurator</a:t>
            </a:r>
            <a:endParaRPr lang="fr-FR" dirty="0">
              <a:solidFill>
                <a:srgbClr val="2D2DB9"/>
              </a:solidFill>
              <a:latin typeface="Times New Roman" pitchFamily="18" charset="0"/>
              <a:ea typeface="Microsoft YaHei" pitchFamily="34" charset="-122"/>
            </a:endParaRPr>
          </a:p>
          <a:p>
            <a:pPr marL="285750" indent="-285750">
              <a:buFontTx/>
              <a:buChar char="-"/>
            </a:pPr>
            <a:endParaRPr lang="fr-FR" dirty="0">
              <a:solidFill>
                <a:srgbClr val="2D2DB9"/>
              </a:solidFill>
              <a:latin typeface="Times New Roman" pitchFamily="18" charset="0"/>
              <a:ea typeface="Microsoft YaHei" pitchFamily="34" charset="-122"/>
            </a:endParaRPr>
          </a:p>
          <a:p>
            <a:pPr marL="285750" indent="-285750">
              <a:buFontTx/>
              <a:buChar char="-"/>
            </a:pPr>
            <a:endParaRPr lang="fr-FR" dirty="0">
              <a:solidFill>
                <a:srgbClr val="2D2DB9"/>
              </a:solidFill>
              <a:latin typeface="Times New Roman" pitchFamily="18" charset="0"/>
              <a:ea typeface="Microsoft YaHei" pitchFamily="34" charset="-122"/>
            </a:endParaRPr>
          </a:p>
          <a:p>
            <a:pPr marL="285750" indent="-285750">
              <a:buFontTx/>
              <a:buChar char="-"/>
            </a:pPr>
            <a:endParaRPr lang="fr-FR" dirty="0">
              <a:solidFill>
                <a:srgbClr val="2D2DB9"/>
              </a:solidFill>
              <a:latin typeface="Times New Roman" pitchFamily="18" charset="0"/>
              <a:ea typeface="Microsoft YaHei" pitchFamily="34" charset="-122"/>
            </a:endParaRPr>
          </a:p>
          <a:p>
            <a:r>
              <a:rPr lang="fr-FR" dirty="0">
                <a:solidFill>
                  <a:srgbClr val="2D2DB9"/>
                </a:solidFill>
                <a:latin typeface="Times New Roman" pitchFamily="18" charset="0"/>
                <a:ea typeface="Microsoft YaHei" pitchFamily="34" charset="-122"/>
              </a:rPr>
              <a:t>C’est le plugin que nous utiliserons pour la mise en place du thème enfant</a:t>
            </a:r>
            <a:endParaRPr lang="fr-FR" dirty="0"/>
          </a:p>
        </p:txBody>
      </p:sp>
    </p:spTree>
    <p:extLst>
      <p:ext uri="{BB962C8B-B14F-4D97-AF65-F5344CB8AC3E}">
        <p14:creationId xmlns:p14="http://schemas.microsoft.com/office/powerpoint/2010/main" val="4077378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9</a:t>
            </a:fld>
            <a:endParaRPr lang="fr-FR" altLang="fr-FR"/>
          </a:p>
        </p:txBody>
      </p:sp>
      <p:pic>
        <p:nvPicPr>
          <p:cNvPr id="3" name="Image 2"/>
          <p:cNvPicPr>
            <a:picLocks noChangeAspect="1"/>
          </p:cNvPicPr>
          <p:nvPr/>
        </p:nvPicPr>
        <p:blipFill>
          <a:blip r:embed="rId2"/>
          <a:stretch>
            <a:fillRect/>
          </a:stretch>
        </p:blipFill>
        <p:spPr>
          <a:xfrm>
            <a:off x="2999657" y="1412777"/>
            <a:ext cx="5811627" cy="4634163"/>
          </a:xfrm>
          <a:prstGeom prst="rect">
            <a:avLst/>
          </a:prstGeom>
        </p:spPr>
      </p:pic>
    </p:spTree>
    <p:extLst>
      <p:ext uri="{BB962C8B-B14F-4D97-AF65-F5344CB8AC3E}">
        <p14:creationId xmlns:p14="http://schemas.microsoft.com/office/powerpoint/2010/main" val="42056828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90</a:t>
            </a:fld>
            <a:endParaRPr lang="fr-FR" altLang="fr-FR"/>
          </a:p>
        </p:txBody>
      </p:sp>
      <p:sp>
        <p:nvSpPr>
          <p:cNvPr id="3" name="Rectangle 2"/>
          <p:cNvSpPr/>
          <p:nvPr/>
        </p:nvSpPr>
        <p:spPr>
          <a:xfrm>
            <a:off x="1749334" y="2334926"/>
            <a:ext cx="8693332" cy="1938992"/>
          </a:xfrm>
          <a:prstGeom prst="rect">
            <a:avLst/>
          </a:prstGeom>
        </p:spPr>
        <p:txBody>
          <a:bodyPr wrap="square">
            <a:spAutoFit/>
          </a:bodyPr>
          <a:lstStyle/>
          <a:p>
            <a:r>
              <a:rPr lang="fr-FR" sz="2400" dirty="0">
                <a:solidFill>
                  <a:srgbClr val="002060"/>
                </a:solidFill>
                <a:latin typeface="Roboto" panose="02000000000000000000" pitchFamily="2" charset="0"/>
                <a:ea typeface="Roboto" panose="02000000000000000000" pitchFamily="2" charset="0"/>
              </a:rPr>
              <a:t>Pour faire un thème enfant, nous avons besoin du thème d’origine que l’on qualifie de thème parent et de 2 fichiers que nous allons créer. Il faudra également créer un répertoire pour y placer les fichiers du thème enfant.</a:t>
            </a:r>
          </a:p>
        </p:txBody>
      </p:sp>
      <p:sp>
        <p:nvSpPr>
          <p:cNvPr id="5" name="Rectangle 4"/>
          <p:cNvSpPr/>
          <p:nvPr/>
        </p:nvSpPr>
        <p:spPr>
          <a:xfrm>
            <a:off x="1577788" y="1257708"/>
            <a:ext cx="9036424" cy="1077218"/>
          </a:xfrm>
          <a:prstGeom prst="rect">
            <a:avLst/>
          </a:prstGeom>
        </p:spPr>
        <p:txBody>
          <a:bodyPr wrap="square">
            <a:spAutoFit/>
          </a:bodyPr>
          <a:lstStyle/>
          <a:p>
            <a:pPr algn="ctr"/>
            <a:r>
              <a:rPr lang="fr-FR" sz="3200" dirty="0">
                <a:solidFill>
                  <a:srgbClr val="2D2DB9"/>
                </a:solidFill>
                <a:latin typeface="Times New Roman" pitchFamily="18" charset="0"/>
                <a:ea typeface="Microsoft YaHei" pitchFamily="34" charset="-122"/>
              </a:rPr>
              <a:t>Comment mettre en place un thème enfant</a:t>
            </a:r>
          </a:p>
          <a:p>
            <a:pPr algn="ctr"/>
            <a:r>
              <a:rPr lang="fr-FR" sz="3200" b="1" i="1" u="sng" dirty="0">
                <a:solidFill>
                  <a:srgbClr val="FF0000"/>
                </a:solidFill>
                <a:latin typeface="Times New Roman" pitchFamily="18" charset="0"/>
                <a:ea typeface="Microsoft YaHei" pitchFamily="34" charset="-122"/>
              </a:rPr>
              <a:t>(Manuellement) </a:t>
            </a:r>
            <a:endParaRPr lang="fr-FR" sz="3200" b="1" i="1" u="sng" dirty="0">
              <a:solidFill>
                <a:srgbClr val="FF0000"/>
              </a:solidFill>
            </a:endParaRPr>
          </a:p>
        </p:txBody>
      </p:sp>
      <p:pic>
        <p:nvPicPr>
          <p:cNvPr id="7" name="Image 6">
            <a:extLst>
              <a:ext uri="{FF2B5EF4-FFF2-40B4-BE49-F238E27FC236}">
                <a16:creationId xmlns:a16="http://schemas.microsoft.com/office/drawing/2014/main" id="{655D3861-7704-4135-930B-C87966831A60}"/>
              </a:ext>
            </a:extLst>
          </p:cNvPr>
          <p:cNvPicPr>
            <a:picLocks noChangeAspect="1"/>
          </p:cNvPicPr>
          <p:nvPr/>
        </p:nvPicPr>
        <p:blipFill>
          <a:blip r:embed="rId2"/>
          <a:stretch>
            <a:fillRect/>
          </a:stretch>
        </p:blipFill>
        <p:spPr>
          <a:xfrm>
            <a:off x="2877426" y="3812429"/>
            <a:ext cx="6049219" cy="2419688"/>
          </a:xfrm>
          <a:prstGeom prst="rect">
            <a:avLst/>
          </a:prstGeom>
        </p:spPr>
      </p:pic>
    </p:spTree>
    <p:extLst>
      <p:ext uri="{BB962C8B-B14F-4D97-AF65-F5344CB8AC3E}">
        <p14:creationId xmlns:p14="http://schemas.microsoft.com/office/powerpoint/2010/main" val="39736654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91</a:t>
            </a:fld>
            <a:endParaRPr lang="fr-FR" altLang="fr-FR"/>
          </a:p>
        </p:txBody>
      </p:sp>
      <p:sp>
        <p:nvSpPr>
          <p:cNvPr id="3" name="Rectangle 2"/>
          <p:cNvSpPr/>
          <p:nvPr/>
        </p:nvSpPr>
        <p:spPr>
          <a:xfrm>
            <a:off x="1791790" y="1325146"/>
            <a:ext cx="8513717" cy="1938992"/>
          </a:xfrm>
          <a:prstGeom prst="rect">
            <a:avLst/>
          </a:prstGeom>
        </p:spPr>
        <p:txBody>
          <a:bodyPr wrap="square">
            <a:spAutoFit/>
          </a:bodyPr>
          <a:lstStyle/>
          <a:p>
            <a:r>
              <a:rPr lang="fr-FR" sz="2400" dirty="0">
                <a:solidFill>
                  <a:srgbClr val="002060"/>
                </a:solidFill>
                <a:latin typeface="Roboto" panose="02000000000000000000" pitchFamily="2" charset="0"/>
                <a:ea typeface="Roboto" panose="02000000000000000000" pitchFamily="2" charset="0"/>
              </a:rPr>
              <a:t>Donc, la première des choses à faire est de créer un dossier pour votre thème enfant dans le FTP. Il vous suffit d’aller créer le dossier du thème enfant dans </a:t>
            </a:r>
            <a:r>
              <a:rPr lang="fr-FR" sz="2400" i="1" dirty="0">
                <a:solidFill>
                  <a:srgbClr val="002060"/>
                </a:solidFill>
                <a:latin typeface="Roboto" panose="02000000000000000000" pitchFamily="2" charset="0"/>
                <a:ea typeface="Roboto" panose="02000000000000000000" pitchFamily="2" charset="0"/>
              </a:rPr>
              <a:t>/</a:t>
            </a:r>
            <a:r>
              <a:rPr lang="fr-FR" sz="2400" i="1" dirty="0" err="1">
                <a:solidFill>
                  <a:srgbClr val="002060"/>
                </a:solidFill>
                <a:latin typeface="Roboto" panose="02000000000000000000" pitchFamily="2" charset="0"/>
                <a:ea typeface="Roboto" panose="02000000000000000000" pitchFamily="2" charset="0"/>
              </a:rPr>
              <a:t>wp</a:t>
            </a:r>
            <a:r>
              <a:rPr lang="fr-FR" sz="2400" i="1" dirty="0">
                <a:solidFill>
                  <a:srgbClr val="002060"/>
                </a:solidFill>
                <a:latin typeface="Roboto" panose="02000000000000000000" pitchFamily="2" charset="0"/>
                <a:ea typeface="Roboto" panose="02000000000000000000" pitchFamily="2" charset="0"/>
              </a:rPr>
              <a:t>-content /</a:t>
            </a:r>
            <a:r>
              <a:rPr lang="fr-FR" sz="2400" i="1" dirty="0" err="1">
                <a:solidFill>
                  <a:srgbClr val="002060"/>
                </a:solidFill>
                <a:latin typeface="Roboto" panose="02000000000000000000" pitchFamily="2" charset="0"/>
                <a:ea typeface="Roboto" panose="02000000000000000000" pitchFamily="2" charset="0"/>
              </a:rPr>
              <a:t>themes</a:t>
            </a:r>
            <a:r>
              <a:rPr lang="fr-FR" sz="2400" i="1" dirty="0">
                <a:solidFill>
                  <a:srgbClr val="002060"/>
                </a:solidFill>
                <a:latin typeface="Roboto" panose="02000000000000000000" pitchFamily="2" charset="0"/>
                <a:ea typeface="Roboto" panose="02000000000000000000" pitchFamily="2" charset="0"/>
              </a:rPr>
              <a:t> /</a:t>
            </a:r>
            <a:r>
              <a:rPr lang="fr-FR" sz="2400" i="1" dirty="0" err="1">
                <a:solidFill>
                  <a:srgbClr val="002060"/>
                </a:solidFill>
                <a:latin typeface="Roboto" panose="02000000000000000000" pitchFamily="2" charset="0"/>
                <a:ea typeface="Roboto" panose="02000000000000000000" pitchFamily="2" charset="0"/>
              </a:rPr>
              <a:t>nomdevotrethemeenfant</a:t>
            </a:r>
            <a:r>
              <a:rPr lang="fr-FR" sz="2400" i="1" dirty="0">
                <a:solidFill>
                  <a:srgbClr val="002060"/>
                </a:solidFill>
                <a:latin typeface="Roboto" panose="02000000000000000000" pitchFamily="2" charset="0"/>
                <a:ea typeface="Roboto" panose="02000000000000000000" pitchFamily="2" charset="0"/>
              </a:rPr>
              <a:t>/.</a:t>
            </a:r>
            <a:endParaRPr lang="fr-FR" sz="2400" dirty="0">
              <a:solidFill>
                <a:srgbClr val="002060"/>
              </a:solidFill>
              <a:latin typeface="Roboto" panose="02000000000000000000" pitchFamily="2" charset="0"/>
              <a:ea typeface="Roboto" panose="02000000000000000000" pitchFamily="2" charset="0"/>
            </a:endParaRPr>
          </a:p>
        </p:txBody>
      </p:sp>
      <p:sp>
        <p:nvSpPr>
          <p:cNvPr id="4" name="Rectangle 3"/>
          <p:cNvSpPr/>
          <p:nvPr/>
        </p:nvSpPr>
        <p:spPr>
          <a:xfrm>
            <a:off x="2357007" y="3243909"/>
            <a:ext cx="6029215" cy="461665"/>
          </a:xfrm>
          <a:prstGeom prst="rect">
            <a:avLst/>
          </a:prstGeom>
        </p:spPr>
        <p:txBody>
          <a:bodyPr wrap="none">
            <a:spAutoFit/>
          </a:bodyPr>
          <a:lstStyle/>
          <a:p>
            <a:pPr lvl="0"/>
            <a:r>
              <a:rPr lang="fr-FR" sz="2400" dirty="0">
                <a:solidFill>
                  <a:srgbClr val="002060"/>
                </a:solidFill>
                <a:latin typeface="Roboto" panose="02000000000000000000" pitchFamily="2" charset="0"/>
                <a:ea typeface="Roboto" panose="02000000000000000000" pitchFamily="2" charset="0"/>
              </a:rPr>
              <a:t>Nommez le thème enfant  : </a:t>
            </a:r>
            <a:r>
              <a:rPr lang="fr-FR" sz="2400" b="1" i="1" dirty="0">
                <a:solidFill>
                  <a:srgbClr val="C00000"/>
                </a:solidFill>
                <a:latin typeface="Roboto" panose="02000000000000000000" pitchFamily="2" charset="0"/>
                <a:ea typeface="Roboto" panose="02000000000000000000" pitchFamily="2" charset="0"/>
              </a:rPr>
              <a:t>portfolio-</a:t>
            </a:r>
            <a:r>
              <a:rPr lang="fr-FR" sz="2400" b="1" i="1" dirty="0" err="1">
                <a:solidFill>
                  <a:srgbClr val="C00000"/>
                </a:solidFill>
                <a:latin typeface="Roboto" panose="02000000000000000000" pitchFamily="2" charset="0"/>
                <a:ea typeface="Roboto" panose="02000000000000000000" pitchFamily="2" charset="0"/>
              </a:rPr>
              <a:t>child</a:t>
            </a:r>
            <a:endParaRPr lang="fr-FR" sz="2400" b="1" i="1" dirty="0">
              <a:solidFill>
                <a:srgbClr val="C00000"/>
              </a:solidFill>
            </a:endParaRPr>
          </a:p>
        </p:txBody>
      </p:sp>
      <p:pic>
        <p:nvPicPr>
          <p:cNvPr id="6" name="Image 5">
            <a:extLst>
              <a:ext uri="{FF2B5EF4-FFF2-40B4-BE49-F238E27FC236}">
                <a16:creationId xmlns:a16="http://schemas.microsoft.com/office/drawing/2014/main" id="{2ED31F23-8D41-4212-9305-ED06715CF860}"/>
              </a:ext>
            </a:extLst>
          </p:cNvPr>
          <p:cNvPicPr>
            <a:picLocks noChangeAspect="1"/>
          </p:cNvPicPr>
          <p:nvPr/>
        </p:nvPicPr>
        <p:blipFill>
          <a:blip r:embed="rId2"/>
          <a:stretch>
            <a:fillRect/>
          </a:stretch>
        </p:blipFill>
        <p:spPr>
          <a:xfrm>
            <a:off x="2849717" y="3936664"/>
            <a:ext cx="6049219" cy="2419688"/>
          </a:xfrm>
          <a:prstGeom prst="rect">
            <a:avLst/>
          </a:prstGeom>
        </p:spPr>
      </p:pic>
    </p:spTree>
    <p:extLst>
      <p:ext uri="{BB962C8B-B14F-4D97-AF65-F5344CB8AC3E}">
        <p14:creationId xmlns:p14="http://schemas.microsoft.com/office/powerpoint/2010/main" val="37911593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92</a:t>
            </a:fld>
            <a:endParaRPr lang="fr-FR" altLang="fr-FR"/>
          </a:p>
        </p:txBody>
      </p:sp>
      <p:sp>
        <p:nvSpPr>
          <p:cNvPr id="3" name="Rectangle 2"/>
          <p:cNvSpPr/>
          <p:nvPr/>
        </p:nvSpPr>
        <p:spPr>
          <a:xfrm>
            <a:off x="1687286" y="1571720"/>
            <a:ext cx="8513717" cy="2677656"/>
          </a:xfrm>
          <a:prstGeom prst="rect">
            <a:avLst/>
          </a:prstGeom>
        </p:spPr>
        <p:txBody>
          <a:bodyPr wrap="square">
            <a:spAutoFit/>
          </a:bodyPr>
          <a:lstStyle/>
          <a:p>
            <a:pPr algn="ctr" fontAlgn="base"/>
            <a:r>
              <a:rPr lang="fr-FR" sz="2400" dirty="0">
                <a:solidFill>
                  <a:srgbClr val="002060"/>
                </a:solidFill>
                <a:latin typeface="Roboto" panose="02000000000000000000" pitchFamily="2" charset="0"/>
                <a:ea typeface="Roboto" panose="02000000000000000000" pitchFamily="2" charset="0"/>
              </a:rPr>
              <a:t>Maintenant, il faut créer les deux fichiers que nous placerons dans le dossier de notre thème enfant :</a:t>
            </a:r>
          </a:p>
          <a:p>
            <a:pPr algn="ctr" fontAlgn="base"/>
            <a:endParaRPr lang="fr-FR" sz="2400" dirty="0">
              <a:solidFill>
                <a:srgbClr val="002060"/>
              </a:solidFill>
              <a:latin typeface="Roboto" panose="02000000000000000000" pitchFamily="2" charset="0"/>
              <a:ea typeface="Roboto" panose="02000000000000000000" pitchFamily="2" charset="0"/>
            </a:endParaRPr>
          </a:p>
          <a:p>
            <a:pPr algn="ctr" fontAlgn="base">
              <a:buFont typeface="+mj-lt"/>
              <a:buAutoNum type="arabicPeriod"/>
            </a:pPr>
            <a:r>
              <a:rPr lang="fr-FR" sz="2400" dirty="0">
                <a:solidFill>
                  <a:srgbClr val="002060"/>
                </a:solidFill>
                <a:latin typeface="Roboto" panose="02000000000000000000" pitchFamily="2" charset="0"/>
                <a:ea typeface="Roboto" panose="02000000000000000000" pitchFamily="2" charset="0"/>
              </a:rPr>
              <a:t>un fichier </a:t>
            </a:r>
            <a:r>
              <a:rPr lang="fr-FR" sz="2400" i="1" dirty="0" err="1">
                <a:solidFill>
                  <a:srgbClr val="002060"/>
                </a:solidFill>
                <a:latin typeface="Roboto" panose="02000000000000000000" pitchFamily="2" charset="0"/>
                <a:ea typeface="Roboto" panose="02000000000000000000" pitchFamily="2" charset="0"/>
              </a:rPr>
              <a:t>functions.php</a:t>
            </a:r>
            <a:endParaRPr lang="fr-FR" sz="2400" i="1" dirty="0">
              <a:solidFill>
                <a:srgbClr val="002060"/>
              </a:solidFill>
              <a:latin typeface="Roboto" panose="02000000000000000000" pitchFamily="2" charset="0"/>
              <a:ea typeface="Roboto" panose="02000000000000000000" pitchFamily="2" charset="0"/>
            </a:endParaRPr>
          </a:p>
          <a:p>
            <a:pPr algn="ctr" fontAlgn="base">
              <a:buFont typeface="+mj-lt"/>
              <a:buAutoNum type="arabicPeriod"/>
            </a:pPr>
            <a:endParaRPr lang="fr-FR" sz="2400" dirty="0">
              <a:solidFill>
                <a:srgbClr val="002060"/>
              </a:solidFill>
              <a:latin typeface="Roboto" panose="02000000000000000000" pitchFamily="2" charset="0"/>
              <a:ea typeface="Roboto" panose="02000000000000000000" pitchFamily="2" charset="0"/>
            </a:endParaRPr>
          </a:p>
          <a:p>
            <a:pPr algn="ctr" fontAlgn="base">
              <a:buFont typeface="+mj-lt"/>
              <a:buAutoNum type="arabicPeriod"/>
            </a:pPr>
            <a:r>
              <a:rPr lang="fr-FR" sz="2400" dirty="0">
                <a:solidFill>
                  <a:srgbClr val="002060"/>
                </a:solidFill>
                <a:latin typeface="Roboto" panose="02000000000000000000" pitchFamily="2" charset="0"/>
                <a:ea typeface="Roboto" panose="02000000000000000000" pitchFamily="2" charset="0"/>
              </a:rPr>
              <a:t>un fichier </a:t>
            </a:r>
            <a:r>
              <a:rPr lang="fr-FR" sz="2400" i="1" dirty="0">
                <a:solidFill>
                  <a:srgbClr val="002060"/>
                </a:solidFill>
                <a:latin typeface="Roboto" panose="02000000000000000000" pitchFamily="2" charset="0"/>
                <a:ea typeface="Roboto" panose="02000000000000000000" pitchFamily="2" charset="0"/>
              </a:rPr>
              <a:t>style.css</a:t>
            </a:r>
          </a:p>
          <a:p>
            <a:pPr algn="ctr" fontAlgn="base"/>
            <a:endParaRPr lang="fr-FR" sz="2400" dirty="0">
              <a:solidFill>
                <a:srgbClr val="58595B"/>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1654153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93</a:t>
            </a:fld>
            <a:endParaRPr lang="fr-FR" altLang="fr-FR"/>
          </a:p>
        </p:txBody>
      </p:sp>
      <p:sp>
        <p:nvSpPr>
          <p:cNvPr id="3" name="Rectangle 2"/>
          <p:cNvSpPr/>
          <p:nvPr/>
        </p:nvSpPr>
        <p:spPr>
          <a:xfrm>
            <a:off x="1644831" y="1351295"/>
            <a:ext cx="8840289" cy="830997"/>
          </a:xfrm>
          <a:prstGeom prst="rect">
            <a:avLst/>
          </a:prstGeom>
        </p:spPr>
        <p:txBody>
          <a:bodyPr wrap="square">
            <a:spAutoFit/>
          </a:bodyPr>
          <a:lstStyle/>
          <a:p>
            <a:r>
              <a:rPr lang="fr-FR" sz="2400" dirty="0">
                <a:solidFill>
                  <a:srgbClr val="002060"/>
                </a:solidFill>
                <a:latin typeface="Roboto" panose="02000000000000000000" pitchFamily="2" charset="0"/>
                <a:ea typeface="Roboto" panose="02000000000000000000" pitchFamily="2" charset="0"/>
              </a:rPr>
              <a:t>Voici donc </a:t>
            </a:r>
            <a:r>
              <a:rPr lang="fr-FR" sz="2400" b="1" dirty="0">
                <a:solidFill>
                  <a:srgbClr val="002060"/>
                </a:solidFill>
                <a:latin typeface="Roboto" panose="02000000000000000000" pitchFamily="2" charset="0"/>
                <a:ea typeface="Roboto" panose="02000000000000000000" pitchFamily="2" charset="0"/>
              </a:rPr>
              <a:t>le code à mettre dans le fichier </a:t>
            </a:r>
            <a:r>
              <a:rPr lang="fr-FR" sz="2400" b="1" i="1" dirty="0" err="1">
                <a:solidFill>
                  <a:srgbClr val="002060"/>
                </a:solidFill>
                <a:latin typeface="Roboto" panose="02000000000000000000" pitchFamily="2" charset="0"/>
                <a:ea typeface="Roboto" panose="02000000000000000000" pitchFamily="2" charset="0"/>
              </a:rPr>
              <a:t>functions.php</a:t>
            </a:r>
            <a:r>
              <a:rPr lang="fr-FR" sz="2400" b="1" dirty="0">
                <a:solidFill>
                  <a:srgbClr val="002060"/>
                </a:solidFill>
                <a:latin typeface="Roboto" panose="02000000000000000000" pitchFamily="2" charset="0"/>
                <a:ea typeface="Roboto" panose="02000000000000000000" pitchFamily="2" charset="0"/>
              </a:rPr>
              <a:t> du thème enfant </a:t>
            </a:r>
            <a:r>
              <a:rPr lang="fr-FR" sz="2400" dirty="0">
                <a:solidFill>
                  <a:srgbClr val="002060"/>
                </a:solidFill>
                <a:latin typeface="Roboto" panose="02000000000000000000" pitchFamily="2" charset="0"/>
                <a:ea typeface="Roboto" panose="02000000000000000000" pitchFamily="2" charset="0"/>
              </a:rPr>
              <a:t>:</a:t>
            </a:r>
          </a:p>
        </p:txBody>
      </p:sp>
      <p:pic>
        <p:nvPicPr>
          <p:cNvPr id="4" name="Image 3"/>
          <p:cNvPicPr>
            <a:picLocks noChangeAspect="1"/>
          </p:cNvPicPr>
          <p:nvPr/>
        </p:nvPicPr>
        <p:blipFill>
          <a:blip r:embed="rId2"/>
          <a:stretch>
            <a:fillRect/>
          </a:stretch>
        </p:blipFill>
        <p:spPr>
          <a:xfrm>
            <a:off x="2251979" y="2308212"/>
            <a:ext cx="7625991" cy="2353597"/>
          </a:xfrm>
          <a:prstGeom prst="rect">
            <a:avLst/>
          </a:prstGeom>
        </p:spPr>
      </p:pic>
      <p:sp>
        <p:nvSpPr>
          <p:cNvPr id="5" name="Rectangle 4"/>
          <p:cNvSpPr/>
          <p:nvPr/>
        </p:nvSpPr>
        <p:spPr>
          <a:xfrm>
            <a:off x="2505772" y="5222820"/>
            <a:ext cx="5476179" cy="369332"/>
          </a:xfrm>
          <a:prstGeom prst="rect">
            <a:avLst/>
          </a:prstGeom>
        </p:spPr>
        <p:txBody>
          <a:bodyPr wrap="none">
            <a:spAutoFit/>
          </a:bodyPr>
          <a:lstStyle/>
          <a:p>
            <a:r>
              <a:rPr lang="fr-FR" b="1" dirty="0">
                <a:solidFill>
                  <a:srgbClr val="002060"/>
                </a:solidFill>
                <a:latin typeface="Roboto" panose="02000000000000000000" pitchFamily="2" charset="0"/>
              </a:rPr>
              <a:t>Utiliser l’éditeur de texte : Visual studio Code</a:t>
            </a:r>
            <a:endParaRPr lang="fr-FR" dirty="0"/>
          </a:p>
        </p:txBody>
      </p:sp>
      <p:pic>
        <p:nvPicPr>
          <p:cNvPr id="6" name="Image 5"/>
          <p:cNvPicPr>
            <a:picLocks noChangeAspect="1"/>
          </p:cNvPicPr>
          <p:nvPr/>
        </p:nvPicPr>
        <p:blipFill>
          <a:blip r:embed="rId3"/>
          <a:stretch>
            <a:fillRect/>
          </a:stretch>
        </p:blipFill>
        <p:spPr>
          <a:xfrm>
            <a:off x="8112225" y="4787729"/>
            <a:ext cx="1274141" cy="1239517"/>
          </a:xfrm>
          <a:prstGeom prst="rect">
            <a:avLst/>
          </a:prstGeom>
        </p:spPr>
      </p:pic>
    </p:spTree>
    <p:extLst>
      <p:ext uri="{BB962C8B-B14F-4D97-AF65-F5344CB8AC3E}">
        <p14:creationId xmlns:p14="http://schemas.microsoft.com/office/powerpoint/2010/main" val="16966615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94</a:t>
            </a:fld>
            <a:endParaRPr lang="fr-FR" altLang="fr-FR"/>
          </a:p>
        </p:txBody>
      </p:sp>
      <p:sp>
        <p:nvSpPr>
          <p:cNvPr id="3" name="Rectangle 2"/>
          <p:cNvSpPr/>
          <p:nvPr/>
        </p:nvSpPr>
        <p:spPr>
          <a:xfrm>
            <a:off x="1524000" y="1720840"/>
            <a:ext cx="9144000" cy="2862322"/>
          </a:xfrm>
          <a:prstGeom prst="rect">
            <a:avLst/>
          </a:prstGeom>
        </p:spPr>
        <p:txBody>
          <a:bodyPr wrap="square">
            <a:spAutoFit/>
          </a:bodyPr>
          <a:lstStyle/>
          <a:p>
            <a:r>
              <a:rPr lang="fr-FR" dirty="0">
                <a:solidFill>
                  <a:srgbClr val="0070C0"/>
                </a:solidFill>
                <a:latin typeface="Roboto" panose="02000000000000000000" pitchFamily="2" charset="0"/>
                <a:ea typeface="Roboto" panose="02000000000000000000" pitchFamily="2" charset="0"/>
              </a:rPr>
              <a:t>&lt;?</a:t>
            </a:r>
            <a:r>
              <a:rPr lang="fr-FR" dirty="0" err="1">
                <a:solidFill>
                  <a:srgbClr val="0070C0"/>
                </a:solidFill>
                <a:latin typeface="Roboto" panose="02000000000000000000" pitchFamily="2" charset="0"/>
                <a:ea typeface="Roboto" panose="02000000000000000000" pitchFamily="2" charset="0"/>
              </a:rPr>
              <a:t>php</a:t>
            </a:r>
            <a:endParaRPr lang="fr-FR" dirty="0">
              <a:solidFill>
                <a:srgbClr val="0070C0"/>
              </a:solidFill>
              <a:latin typeface="Roboto" panose="02000000000000000000" pitchFamily="2" charset="0"/>
              <a:ea typeface="Roboto" panose="02000000000000000000" pitchFamily="2" charset="0"/>
            </a:endParaRPr>
          </a:p>
          <a:p>
            <a:r>
              <a:rPr lang="fr-FR" dirty="0">
                <a:solidFill>
                  <a:srgbClr val="00B050"/>
                </a:solidFill>
                <a:latin typeface="Roboto" panose="02000000000000000000" pitchFamily="2" charset="0"/>
                <a:ea typeface="Roboto" panose="02000000000000000000" pitchFamily="2" charset="0"/>
              </a:rPr>
              <a:t>/**</a:t>
            </a:r>
          </a:p>
          <a:p>
            <a:r>
              <a:rPr lang="fr-FR" dirty="0">
                <a:solidFill>
                  <a:srgbClr val="00B050"/>
                </a:solidFill>
                <a:latin typeface="Roboto" panose="02000000000000000000" pitchFamily="2" charset="0"/>
                <a:ea typeface="Roboto" panose="02000000000000000000" pitchFamily="2" charset="0"/>
              </a:rPr>
              <a:t>** activation </a:t>
            </a:r>
            <a:r>
              <a:rPr lang="fr-FR" dirty="0" err="1">
                <a:solidFill>
                  <a:srgbClr val="00B050"/>
                </a:solidFill>
                <a:latin typeface="Roboto" panose="02000000000000000000" pitchFamily="2" charset="0"/>
                <a:ea typeface="Roboto" panose="02000000000000000000" pitchFamily="2" charset="0"/>
              </a:rPr>
              <a:t>theme</a:t>
            </a:r>
            <a:endParaRPr lang="fr-FR" dirty="0">
              <a:solidFill>
                <a:srgbClr val="00B050"/>
              </a:solidFill>
              <a:latin typeface="Roboto" panose="02000000000000000000" pitchFamily="2" charset="0"/>
              <a:ea typeface="Roboto" panose="02000000000000000000" pitchFamily="2" charset="0"/>
            </a:endParaRPr>
          </a:p>
          <a:p>
            <a:r>
              <a:rPr lang="fr-FR" dirty="0">
                <a:solidFill>
                  <a:srgbClr val="00B050"/>
                </a:solidFill>
                <a:latin typeface="Roboto" panose="02000000000000000000" pitchFamily="2" charset="0"/>
                <a:ea typeface="Roboto" panose="02000000000000000000" pitchFamily="2" charset="0"/>
              </a:rPr>
              <a:t>**/</a:t>
            </a:r>
          </a:p>
          <a:p>
            <a:r>
              <a:rPr lang="fr-FR" dirty="0" err="1">
                <a:solidFill>
                  <a:srgbClr val="0070C0"/>
                </a:solidFill>
                <a:latin typeface="Roboto" panose="02000000000000000000" pitchFamily="2" charset="0"/>
                <a:ea typeface="Roboto" panose="02000000000000000000" pitchFamily="2" charset="0"/>
              </a:rPr>
              <a:t>add_action</a:t>
            </a:r>
            <a:r>
              <a:rPr lang="fr-FR" dirty="0">
                <a:solidFill>
                  <a:srgbClr val="0070C0"/>
                </a:solidFill>
                <a:latin typeface="Roboto" panose="02000000000000000000" pitchFamily="2" charset="0"/>
                <a:ea typeface="Roboto" panose="02000000000000000000" pitchFamily="2" charset="0"/>
              </a:rPr>
              <a:t>( '</a:t>
            </a:r>
            <a:r>
              <a:rPr lang="fr-FR" dirty="0" err="1">
                <a:solidFill>
                  <a:srgbClr val="0070C0"/>
                </a:solidFill>
                <a:latin typeface="Roboto" panose="02000000000000000000" pitchFamily="2" charset="0"/>
                <a:ea typeface="Roboto" panose="02000000000000000000" pitchFamily="2" charset="0"/>
              </a:rPr>
              <a:t>wp_enqueue_scripts</a:t>
            </a:r>
            <a:r>
              <a:rPr lang="fr-FR" dirty="0">
                <a:solidFill>
                  <a:srgbClr val="0070C0"/>
                </a:solidFill>
                <a:latin typeface="Roboto" panose="02000000000000000000" pitchFamily="2" charset="0"/>
                <a:ea typeface="Roboto" panose="02000000000000000000" pitchFamily="2" charset="0"/>
              </a:rPr>
              <a:t>', '</a:t>
            </a:r>
            <a:r>
              <a:rPr lang="fr-FR" dirty="0" err="1">
                <a:solidFill>
                  <a:srgbClr val="0070C0"/>
                </a:solidFill>
                <a:latin typeface="Roboto" panose="02000000000000000000" pitchFamily="2" charset="0"/>
                <a:ea typeface="Roboto" panose="02000000000000000000" pitchFamily="2" charset="0"/>
              </a:rPr>
              <a:t>theme_enqueue_styles</a:t>
            </a:r>
            <a:r>
              <a:rPr lang="fr-FR" dirty="0">
                <a:solidFill>
                  <a:srgbClr val="0070C0"/>
                </a:solidFill>
                <a:latin typeface="Roboto" panose="02000000000000000000" pitchFamily="2" charset="0"/>
                <a:ea typeface="Roboto" panose="02000000000000000000" pitchFamily="2" charset="0"/>
              </a:rPr>
              <a:t>' );</a:t>
            </a:r>
          </a:p>
          <a:p>
            <a:r>
              <a:rPr lang="fr-FR" dirty="0" err="1">
                <a:solidFill>
                  <a:srgbClr val="0070C0"/>
                </a:solidFill>
                <a:latin typeface="Roboto" panose="02000000000000000000" pitchFamily="2" charset="0"/>
                <a:ea typeface="Roboto" panose="02000000000000000000" pitchFamily="2" charset="0"/>
              </a:rPr>
              <a:t>function</a:t>
            </a:r>
            <a:r>
              <a:rPr lang="fr-FR" dirty="0">
                <a:solidFill>
                  <a:srgbClr val="0070C0"/>
                </a:solidFill>
                <a:latin typeface="Roboto" panose="02000000000000000000" pitchFamily="2" charset="0"/>
                <a:ea typeface="Roboto" panose="02000000000000000000" pitchFamily="2" charset="0"/>
              </a:rPr>
              <a:t> </a:t>
            </a:r>
            <a:r>
              <a:rPr lang="fr-FR" dirty="0" err="1">
                <a:solidFill>
                  <a:srgbClr val="0070C0"/>
                </a:solidFill>
                <a:latin typeface="Roboto" panose="02000000000000000000" pitchFamily="2" charset="0"/>
                <a:ea typeface="Roboto" panose="02000000000000000000" pitchFamily="2" charset="0"/>
              </a:rPr>
              <a:t>theme_enqueue_styles</a:t>
            </a:r>
            <a:r>
              <a:rPr lang="fr-FR" dirty="0">
                <a:solidFill>
                  <a:srgbClr val="0070C0"/>
                </a:solidFill>
                <a:latin typeface="Roboto" panose="02000000000000000000" pitchFamily="2" charset="0"/>
                <a:ea typeface="Roboto" panose="02000000000000000000" pitchFamily="2" charset="0"/>
              </a:rPr>
              <a:t>() {</a:t>
            </a:r>
          </a:p>
          <a:p>
            <a:r>
              <a:rPr lang="fr-FR" dirty="0">
                <a:solidFill>
                  <a:srgbClr val="0070C0"/>
                </a:solidFill>
                <a:latin typeface="Roboto" panose="02000000000000000000" pitchFamily="2" charset="0"/>
                <a:ea typeface="Roboto" panose="02000000000000000000" pitchFamily="2" charset="0"/>
              </a:rPr>
              <a:t>    </a:t>
            </a:r>
            <a:r>
              <a:rPr lang="fr-FR" dirty="0" err="1">
                <a:solidFill>
                  <a:srgbClr val="0070C0"/>
                </a:solidFill>
                <a:latin typeface="Roboto" panose="02000000000000000000" pitchFamily="2" charset="0"/>
                <a:ea typeface="Roboto" panose="02000000000000000000" pitchFamily="2" charset="0"/>
              </a:rPr>
              <a:t>wp_enqueue_style</a:t>
            </a:r>
            <a:r>
              <a:rPr lang="fr-FR" dirty="0">
                <a:solidFill>
                  <a:srgbClr val="0070C0"/>
                </a:solidFill>
                <a:latin typeface="Roboto" panose="02000000000000000000" pitchFamily="2" charset="0"/>
                <a:ea typeface="Roboto" panose="02000000000000000000" pitchFamily="2" charset="0"/>
              </a:rPr>
              <a:t>( 'parent-style', </a:t>
            </a:r>
            <a:r>
              <a:rPr lang="fr-FR" dirty="0" err="1">
                <a:solidFill>
                  <a:srgbClr val="0070C0"/>
                </a:solidFill>
                <a:latin typeface="Roboto" panose="02000000000000000000" pitchFamily="2" charset="0"/>
                <a:ea typeface="Roboto" panose="02000000000000000000" pitchFamily="2" charset="0"/>
              </a:rPr>
              <a:t>get_template_directory_uri</a:t>
            </a:r>
            <a:r>
              <a:rPr lang="fr-FR" dirty="0">
                <a:solidFill>
                  <a:srgbClr val="0070C0"/>
                </a:solidFill>
                <a:latin typeface="Roboto" panose="02000000000000000000" pitchFamily="2" charset="0"/>
                <a:ea typeface="Roboto" panose="02000000000000000000" pitchFamily="2" charset="0"/>
              </a:rPr>
              <a:t>().'/style.css' );</a:t>
            </a:r>
          </a:p>
          <a:p>
            <a:r>
              <a:rPr lang="fr-FR" dirty="0">
                <a:solidFill>
                  <a:srgbClr val="0070C0"/>
                </a:solidFill>
                <a:latin typeface="Roboto" panose="02000000000000000000" pitchFamily="2" charset="0"/>
                <a:ea typeface="Roboto" panose="02000000000000000000" pitchFamily="2" charset="0"/>
              </a:rPr>
              <a:t>}</a:t>
            </a:r>
          </a:p>
          <a:p>
            <a:r>
              <a:rPr lang="fr-FR" dirty="0">
                <a:solidFill>
                  <a:srgbClr val="0070C0"/>
                </a:solidFill>
                <a:latin typeface="Roboto" panose="02000000000000000000" pitchFamily="2" charset="0"/>
                <a:ea typeface="Roboto" panose="02000000000000000000" pitchFamily="2" charset="0"/>
              </a:rPr>
              <a:t>?&gt;</a:t>
            </a:r>
          </a:p>
        </p:txBody>
      </p:sp>
      <p:sp>
        <p:nvSpPr>
          <p:cNvPr id="5" name="Rectangle 4"/>
          <p:cNvSpPr/>
          <p:nvPr/>
        </p:nvSpPr>
        <p:spPr>
          <a:xfrm>
            <a:off x="4768553" y="1196752"/>
            <a:ext cx="2654894" cy="369332"/>
          </a:xfrm>
          <a:prstGeom prst="rect">
            <a:avLst/>
          </a:prstGeom>
        </p:spPr>
        <p:txBody>
          <a:bodyPr wrap="none">
            <a:spAutoFit/>
          </a:bodyPr>
          <a:lstStyle/>
          <a:p>
            <a:r>
              <a:rPr lang="fr-FR" dirty="0">
                <a:solidFill>
                  <a:srgbClr val="0070C0"/>
                </a:solidFill>
                <a:latin typeface="Roboto" panose="02000000000000000000" pitchFamily="2" charset="0"/>
              </a:rPr>
              <a:t>Code en </a:t>
            </a:r>
            <a:r>
              <a:rPr lang="fr-FR" dirty="0" err="1">
                <a:solidFill>
                  <a:srgbClr val="0070C0"/>
                </a:solidFill>
                <a:latin typeface="Roboto" panose="02000000000000000000" pitchFamily="2" charset="0"/>
              </a:rPr>
              <a:t>php</a:t>
            </a:r>
            <a:r>
              <a:rPr lang="fr-FR" dirty="0">
                <a:solidFill>
                  <a:srgbClr val="0070C0"/>
                </a:solidFill>
                <a:latin typeface="Roboto" panose="02000000000000000000" pitchFamily="2" charset="0"/>
              </a:rPr>
              <a:t> à copier</a:t>
            </a:r>
            <a:endParaRPr lang="fr-FR" dirty="0"/>
          </a:p>
        </p:txBody>
      </p:sp>
    </p:spTree>
    <p:extLst>
      <p:ext uri="{BB962C8B-B14F-4D97-AF65-F5344CB8AC3E}">
        <p14:creationId xmlns:p14="http://schemas.microsoft.com/office/powerpoint/2010/main" val="6761948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95</a:t>
            </a:fld>
            <a:endParaRPr lang="fr-FR" altLang="fr-FR"/>
          </a:p>
        </p:txBody>
      </p:sp>
      <p:sp>
        <p:nvSpPr>
          <p:cNvPr id="3" name="Rectangle 2"/>
          <p:cNvSpPr/>
          <p:nvPr/>
        </p:nvSpPr>
        <p:spPr>
          <a:xfrm>
            <a:off x="1524001" y="1248050"/>
            <a:ext cx="9144000" cy="1200329"/>
          </a:xfrm>
          <a:prstGeom prst="rect">
            <a:avLst/>
          </a:prstGeom>
        </p:spPr>
        <p:txBody>
          <a:bodyPr wrap="square">
            <a:spAutoFit/>
          </a:bodyPr>
          <a:lstStyle/>
          <a:p>
            <a:r>
              <a:rPr lang="fr-FR" sz="2400" dirty="0">
                <a:solidFill>
                  <a:srgbClr val="002060"/>
                </a:solidFill>
                <a:latin typeface="Roboto" panose="02000000000000000000" pitchFamily="2" charset="0"/>
                <a:ea typeface="Roboto" panose="02000000000000000000" pitchFamily="2" charset="0"/>
              </a:rPr>
              <a:t> </a:t>
            </a:r>
            <a:r>
              <a:rPr lang="fr-FR" sz="2400" b="1" dirty="0">
                <a:solidFill>
                  <a:srgbClr val="002060"/>
                </a:solidFill>
                <a:latin typeface="Roboto" panose="02000000000000000000" pitchFamily="2" charset="0"/>
                <a:ea typeface="Roboto" panose="02000000000000000000" pitchFamily="2" charset="0"/>
              </a:rPr>
              <a:t>Il faut créer le fichier </a:t>
            </a:r>
            <a:r>
              <a:rPr lang="fr-FR" sz="2400" b="1" i="1" dirty="0">
                <a:solidFill>
                  <a:srgbClr val="002060"/>
                </a:solidFill>
                <a:latin typeface="Roboto" panose="02000000000000000000" pitchFamily="2" charset="0"/>
                <a:ea typeface="Roboto" panose="02000000000000000000" pitchFamily="2" charset="0"/>
              </a:rPr>
              <a:t>style.css</a:t>
            </a:r>
            <a:r>
              <a:rPr lang="fr-FR" sz="2400" b="1" dirty="0">
                <a:solidFill>
                  <a:srgbClr val="002060"/>
                </a:solidFill>
                <a:latin typeface="Roboto" panose="02000000000000000000" pitchFamily="2" charset="0"/>
                <a:ea typeface="Roboto" panose="02000000000000000000" pitchFamily="2" charset="0"/>
              </a:rPr>
              <a:t> du thème enfant</a:t>
            </a:r>
            <a:r>
              <a:rPr lang="fr-FR" sz="2400" dirty="0">
                <a:solidFill>
                  <a:srgbClr val="002060"/>
                </a:solidFill>
                <a:latin typeface="Roboto" panose="02000000000000000000" pitchFamily="2" charset="0"/>
                <a:ea typeface="Roboto" panose="02000000000000000000" pitchFamily="2" charset="0"/>
              </a:rPr>
              <a:t>. </a:t>
            </a:r>
          </a:p>
          <a:p>
            <a:endParaRPr lang="fr-FR" sz="2400" dirty="0">
              <a:solidFill>
                <a:srgbClr val="002060"/>
              </a:solidFill>
              <a:latin typeface="Roboto" panose="02000000000000000000" pitchFamily="2" charset="0"/>
              <a:ea typeface="Roboto" panose="02000000000000000000" pitchFamily="2" charset="0"/>
            </a:endParaRPr>
          </a:p>
          <a:p>
            <a:r>
              <a:rPr lang="fr-FR" sz="2400" dirty="0">
                <a:solidFill>
                  <a:srgbClr val="002060"/>
                </a:solidFill>
                <a:latin typeface="Roboto" panose="02000000000000000000" pitchFamily="2" charset="0"/>
                <a:ea typeface="Roboto" panose="02000000000000000000" pitchFamily="2" charset="0"/>
              </a:rPr>
              <a:t>Voyons ce que doit obligatoirement contenir ce fichier :</a:t>
            </a:r>
          </a:p>
        </p:txBody>
      </p:sp>
      <p:pic>
        <p:nvPicPr>
          <p:cNvPr id="7" name="Image 6">
            <a:extLst>
              <a:ext uri="{FF2B5EF4-FFF2-40B4-BE49-F238E27FC236}">
                <a16:creationId xmlns:a16="http://schemas.microsoft.com/office/drawing/2014/main" id="{4BFC9CBF-31DE-4A08-A25E-D6C4DEF528EB}"/>
              </a:ext>
            </a:extLst>
          </p:cNvPr>
          <p:cNvPicPr>
            <a:picLocks noChangeAspect="1"/>
          </p:cNvPicPr>
          <p:nvPr/>
        </p:nvPicPr>
        <p:blipFill>
          <a:blip r:embed="rId2"/>
          <a:stretch>
            <a:fillRect/>
          </a:stretch>
        </p:blipFill>
        <p:spPr>
          <a:xfrm>
            <a:off x="2103926" y="2949600"/>
            <a:ext cx="7878274" cy="2905530"/>
          </a:xfrm>
          <a:prstGeom prst="rect">
            <a:avLst/>
          </a:prstGeom>
        </p:spPr>
      </p:pic>
    </p:spTree>
    <p:extLst>
      <p:ext uri="{BB962C8B-B14F-4D97-AF65-F5344CB8AC3E}">
        <p14:creationId xmlns:p14="http://schemas.microsoft.com/office/powerpoint/2010/main" val="16036338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96</a:t>
            </a:fld>
            <a:endParaRPr lang="fr-FR" altLang="fr-FR"/>
          </a:p>
        </p:txBody>
      </p:sp>
      <p:sp>
        <p:nvSpPr>
          <p:cNvPr id="5" name="Rectangle 4"/>
          <p:cNvSpPr/>
          <p:nvPr/>
        </p:nvSpPr>
        <p:spPr>
          <a:xfrm>
            <a:off x="1524000" y="1412524"/>
            <a:ext cx="9144000" cy="3693319"/>
          </a:xfrm>
          <a:prstGeom prst="rect">
            <a:avLst/>
          </a:prstGeom>
          <a:ln>
            <a:solidFill>
              <a:srgbClr val="FF0000"/>
            </a:solidFill>
          </a:ln>
        </p:spPr>
        <p:txBody>
          <a:bodyPr wrap="square">
            <a:spAutoFit/>
          </a:bodyPr>
          <a:lstStyle/>
          <a:p>
            <a:r>
              <a:rPr lang="fr-FR" dirty="0">
                <a:solidFill>
                  <a:schemeClr val="accent6">
                    <a:lumMod val="50000"/>
                  </a:schemeClr>
                </a:solidFill>
              </a:rPr>
              <a:t>/*</a:t>
            </a:r>
          </a:p>
          <a:p>
            <a:r>
              <a:rPr lang="fr-FR" dirty="0">
                <a:solidFill>
                  <a:schemeClr val="accent6">
                    <a:lumMod val="50000"/>
                  </a:schemeClr>
                </a:solidFill>
              </a:rPr>
              <a:t> </a:t>
            </a:r>
            <a:r>
              <a:rPr lang="fr-FR" dirty="0" err="1">
                <a:solidFill>
                  <a:schemeClr val="accent6">
                    <a:lumMod val="50000"/>
                  </a:schemeClr>
                </a:solidFill>
              </a:rPr>
              <a:t>Theme</a:t>
            </a:r>
            <a:r>
              <a:rPr lang="fr-FR" dirty="0">
                <a:solidFill>
                  <a:schemeClr val="accent6">
                    <a:lumMod val="50000"/>
                  </a:schemeClr>
                </a:solidFill>
              </a:rPr>
              <a:t> Name:   portfolio-</a:t>
            </a:r>
            <a:r>
              <a:rPr lang="fr-FR" dirty="0" err="1">
                <a:solidFill>
                  <a:schemeClr val="accent6">
                    <a:lumMod val="50000"/>
                  </a:schemeClr>
                </a:solidFill>
              </a:rPr>
              <a:t>child</a:t>
            </a:r>
            <a:endParaRPr lang="fr-FR" dirty="0">
              <a:solidFill>
                <a:schemeClr val="accent6">
                  <a:lumMod val="50000"/>
                </a:schemeClr>
              </a:solidFill>
            </a:endParaRPr>
          </a:p>
          <a:p>
            <a:r>
              <a:rPr lang="fr-FR" dirty="0">
                <a:solidFill>
                  <a:schemeClr val="accent6">
                    <a:lumMod val="50000"/>
                  </a:schemeClr>
                </a:solidFill>
              </a:rPr>
              <a:t> </a:t>
            </a:r>
            <a:r>
              <a:rPr lang="fr-FR" dirty="0" err="1">
                <a:solidFill>
                  <a:schemeClr val="accent6">
                    <a:lumMod val="50000"/>
                  </a:schemeClr>
                </a:solidFill>
              </a:rPr>
              <a:t>Theme</a:t>
            </a:r>
            <a:r>
              <a:rPr lang="fr-FR" dirty="0">
                <a:solidFill>
                  <a:schemeClr val="accent6">
                    <a:lumMod val="50000"/>
                  </a:schemeClr>
                </a:solidFill>
              </a:rPr>
              <a:t> URI:    http://webmmi.iut-tlse3.fr/portfolio-child/</a:t>
            </a:r>
          </a:p>
          <a:p>
            <a:r>
              <a:rPr lang="fr-FR" dirty="0">
                <a:solidFill>
                  <a:schemeClr val="accent6">
                    <a:lumMod val="50000"/>
                  </a:schemeClr>
                </a:solidFill>
              </a:rPr>
              <a:t> Description:  page </a:t>
            </a:r>
            <a:r>
              <a:rPr lang="fr-FR" dirty="0" err="1">
                <a:solidFill>
                  <a:schemeClr val="accent6">
                    <a:lumMod val="50000"/>
                  </a:schemeClr>
                </a:solidFill>
              </a:rPr>
              <a:t>builder</a:t>
            </a:r>
            <a:r>
              <a:rPr lang="fr-FR" dirty="0">
                <a:solidFill>
                  <a:schemeClr val="accent6">
                    <a:lumMod val="50000"/>
                  </a:schemeClr>
                </a:solidFill>
              </a:rPr>
              <a:t> </a:t>
            </a:r>
            <a:r>
              <a:rPr lang="fr-FR" dirty="0" err="1">
                <a:solidFill>
                  <a:schemeClr val="accent6">
                    <a:lumMod val="50000"/>
                  </a:schemeClr>
                </a:solidFill>
              </a:rPr>
              <a:t>framework</a:t>
            </a:r>
            <a:r>
              <a:rPr lang="fr-FR" dirty="0">
                <a:solidFill>
                  <a:schemeClr val="accent6">
                    <a:lumMod val="50000"/>
                  </a:schemeClr>
                </a:solidFill>
              </a:rPr>
              <a:t> Child </a:t>
            </a:r>
            <a:r>
              <a:rPr lang="fr-FR" dirty="0" err="1">
                <a:solidFill>
                  <a:schemeClr val="accent6">
                    <a:lumMod val="50000"/>
                  </a:schemeClr>
                </a:solidFill>
              </a:rPr>
              <a:t>Theme</a:t>
            </a:r>
            <a:endParaRPr lang="fr-FR" dirty="0">
              <a:solidFill>
                <a:schemeClr val="accent6">
                  <a:lumMod val="50000"/>
                </a:schemeClr>
              </a:solidFill>
            </a:endParaRPr>
          </a:p>
          <a:p>
            <a:r>
              <a:rPr lang="fr-FR" dirty="0">
                <a:solidFill>
                  <a:schemeClr val="accent6">
                    <a:lumMod val="50000"/>
                  </a:schemeClr>
                </a:solidFill>
              </a:rPr>
              <a:t> </a:t>
            </a:r>
            <a:r>
              <a:rPr lang="fr-FR" dirty="0" err="1">
                <a:solidFill>
                  <a:schemeClr val="accent6">
                    <a:lumMod val="50000"/>
                  </a:schemeClr>
                </a:solidFill>
              </a:rPr>
              <a:t>Author</a:t>
            </a:r>
            <a:r>
              <a:rPr lang="fr-FR" dirty="0">
                <a:solidFill>
                  <a:schemeClr val="accent6">
                    <a:lumMod val="50000"/>
                  </a:schemeClr>
                </a:solidFill>
              </a:rPr>
              <a:t>:       SEGUIER Vincent</a:t>
            </a:r>
          </a:p>
          <a:p>
            <a:r>
              <a:rPr lang="fr-FR" dirty="0">
                <a:solidFill>
                  <a:schemeClr val="accent6">
                    <a:lumMod val="50000"/>
                  </a:schemeClr>
                </a:solidFill>
              </a:rPr>
              <a:t> </a:t>
            </a:r>
            <a:r>
              <a:rPr lang="fr-FR" dirty="0" err="1">
                <a:solidFill>
                  <a:schemeClr val="accent6">
                    <a:lumMod val="50000"/>
                  </a:schemeClr>
                </a:solidFill>
              </a:rPr>
              <a:t>Author</a:t>
            </a:r>
            <a:r>
              <a:rPr lang="fr-FR" dirty="0">
                <a:solidFill>
                  <a:schemeClr val="accent6">
                    <a:lumMod val="50000"/>
                  </a:schemeClr>
                </a:solidFill>
              </a:rPr>
              <a:t> URI:   http://webmmi.iut-tlse3.fr/portfolio-child/</a:t>
            </a:r>
          </a:p>
          <a:p>
            <a:r>
              <a:rPr lang="fr-FR" dirty="0">
                <a:solidFill>
                  <a:schemeClr val="accent6">
                    <a:lumMod val="50000"/>
                  </a:schemeClr>
                </a:solidFill>
              </a:rPr>
              <a:t> Template:     page-</a:t>
            </a:r>
            <a:r>
              <a:rPr lang="fr-FR" dirty="0" err="1">
                <a:solidFill>
                  <a:schemeClr val="accent6">
                    <a:lumMod val="50000"/>
                  </a:schemeClr>
                </a:solidFill>
              </a:rPr>
              <a:t>builder</a:t>
            </a:r>
            <a:r>
              <a:rPr lang="fr-FR" dirty="0">
                <a:solidFill>
                  <a:schemeClr val="accent6">
                    <a:lumMod val="50000"/>
                  </a:schemeClr>
                </a:solidFill>
              </a:rPr>
              <a:t>-</a:t>
            </a:r>
            <a:r>
              <a:rPr lang="fr-FR" dirty="0" err="1">
                <a:solidFill>
                  <a:schemeClr val="accent6">
                    <a:lumMod val="50000"/>
                  </a:schemeClr>
                </a:solidFill>
              </a:rPr>
              <a:t>framework</a:t>
            </a:r>
            <a:endParaRPr lang="fr-FR" dirty="0">
              <a:solidFill>
                <a:schemeClr val="accent6">
                  <a:lumMod val="50000"/>
                </a:schemeClr>
              </a:solidFill>
            </a:endParaRPr>
          </a:p>
          <a:p>
            <a:r>
              <a:rPr lang="fr-FR" dirty="0">
                <a:solidFill>
                  <a:schemeClr val="accent6">
                    <a:lumMod val="50000"/>
                  </a:schemeClr>
                </a:solidFill>
              </a:rPr>
              <a:t> Version:      1.0.0</a:t>
            </a:r>
          </a:p>
          <a:p>
            <a:r>
              <a:rPr lang="fr-FR" dirty="0">
                <a:solidFill>
                  <a:schemeClr val="accent6">
                    <a:lumMod val="50000"/>
                  </a:schemeClr>
                </a:solidFill>
              </a:rPr>
              <a:t> License:      GNU General Public License v2 or </a:t>
            </a:r>
            <a:r>
              <a:rPr lang="fr-FR" dirty="0" err="1">
                <a:solidFill>
                  <a:schemeClr val="accent6">
                    <a:lumMod val="50000"/>
                  </a:schemeClr>
                </a:solidFill>
              </a:rPr>
              <a:t>later</a:t>
            </a:r>
            <a:endParaRPr lang="fr-FR" dirty="0">
              <a:solidFill>
                <a:schemeClr val="accent6">
                  <a:lumMod val="50000"/>
                </a:schemeClr>
              </a:solidFill>
            </a:endParaRPr>
          </a:p>
          <a:p>
            <a:r>
              <a:rPr lang="fr-FR" dirty="0">
                <a:solidFill>
                  <a:schemeClr val="accent6">
                    <a:lumMod val="50000"/>
                  </a:schemeClr>
                </a:solidFill>
              </a:rPr>
              <a:t> License URI:  http://www.gnu.org/licenses/gpl-2.0.html</a:t>
            </a:r>
          </a:p>
          <a:p>
            <a:r>
              <a:rPr lang="fr-FR" dirty="0">
                <a:solidFill>
                  <a:schemeClr val="accent6">
                    <a:lumMod val="50000"/>
                  </a:schemeClr>
                </a:solidFill>
              </a:rPr>
              <a:t> Tags:         light, </a:t>
            </a:r>
            <a:r>
              <a:rPr lang="fr-FR" dirty="0" err="1">
                <a:solidFill>
                  <a:schemeClr val="accent6">
                    <a:lumMod val="50000"/>
                  </a:schemeClr>
                </a:solidFill>
              </a:rPr>
              <a:t>dark</a:t>
            </a:r>
            <a:r>
              <a:rPr lang="fr-FR" dirty="0">
                <a:solidFill>
                  <a:schemeClr val="accent6">
                    <a:lumMod val="50000"/>
                  </a:schemeClr>
                </a:solidFill>
              </a:rPr>
              <a:t>, </a:t>
            </a:r>
            <a:r>
              <a:rPr lang="fr-FR" dirty="0" err="1">
                <a:solidFill>
                  <a:schemeClr val="accent6">
                    <a:lumMod val="50000"/>
                  </a:schemeClr>
                </a:solidFill>
              </a:rPr>
              <a:t>two-columns</a:t>
            </a:r>
            <a:r>
              <a:rPr lang="fr-FR" dirty="0">
                <a:solidFill>
                  <a:schemeClr val="accent6">
                    <a:lumMod val="50000"/>
                  </a:schemeClr>
                </a:solidFill>
              </a:rPr>
              <a:t>, right-sidebar, responsive-</a:t>
            </a:r>
            <a:r>
              <a:rPr lang="fr-FR" dirty="0" err="1">
                <a:solidFill>
                  <a:schemeClr val="accent6">
                    <a:lumMod val="50000"/>
                  </a:schemeClr>
                </a:solidFill>
              </a:rPr>
              <a:t>layout</a:t>
            </a:r>
            <a:r>
              <a:rPr lang="fr-FR" dirty="0">
                <a:solidFill>
                  <a:schemeClr val="accent6">
                    <a:lumMod val="50000"/>
                  </a:schemeClr>
                </a:solidFill>
              </a:rPr>
              <a:t>, </a:t>
            </a:r>
            <a:r>
              <a:rPr lang="fr-FR" dirty="0" err="1">
                <a:solidFill>
                  <a:schemeClr val="accent6">
                    <a:lumMod val="50000"/>
                  </a:schemeClr>
                </a:solidFill>
              </a:rPr>
              <a:t>accessibility-ready</a:t>
            </a:r>
            <a:endParaRPr lang="fr-FR" dirty="0">
              <a:solidFill>
                <a:schemeClr val="accent6">
                  <a:lumMod val="50000"/>
                </a:schemeClr>
              </a:solidFill>
            </a:endParaRPr>
          </a:p>
          <a:p>
            <a:r>
              <a:rPr lang="fr-FR" dirty="0">
                <a:solidFill>
                  <a:schemeClr val="accent6">
                    <a:lumMod val="50000"/>
                  </a:schemeClr>
                </a:solidFill>
              </a:rPr>
              <a:t> </a:t>
            </a:r>
            <a:r>
              <a:rPr lang="fr-FR" dirty="0" err="1">
                <a:solidFill>
                  <a:schemeClr val="accent6">
                    <a:lumMod val="50000"/>
                  </a:schemeClr>
                </a:solidFill>
              </a:rPr>
              <a:t>Text</a:t>
            </a:r>
            <a:r>
              <a:rPr lang="fr-FR" dirty="0">
                <a:solidFill>
                  <a:schemeClr val="accent6">
                    <a:lumMod val="50000"/>
                  </a:schemeClr>
                </a:solidFill>
              </a:rPr>
              <a:t> Domain:  portfolio-</a:t>
            </a:r>
            <a:r>
              <a:rPr lang="fr-FR" dirty="0" err="1">
                <a:solidFill>
                  <a:schemeClr val="accent6">
                    <a:lumMod val="50000"/>
                  </a:schemeClr>
                </a:solidFill>
              </a:rPr>
              <a:t>child</a:t>
            </a:r>
            <a:endParaRPr lang="fr-FR" dirty="0">
              <a:solidFill>
                <a:schemeClr val="accent6">
                  <a:lumMod val="50000"/>
                </a:schemeClr>
              </a:solidFill>
            </a:endParaRPr>
          </a:p>
          <a:p>
            <a:r>
              <a:rPr lang="fr-FR" dirty="0">
                <a:solidFill>
                  <a:schemeClr val="accent6">
                    <a:lumMod val="50000"/>
                  </a:schemeClr>
                </a:solidFill>
              </a:rPr>
              <a:t>*/</a:t>
            </a:r>
          </a:p>
        </p:txBody>
      </p:sp>
      <p:sp>
        <p:nvSpPr>
          <p:cNvPr id="3" name="Rectangle 2"/>
          <p:cNvSpPr/>
          <p:nvPr/>
        </p:nvSpPr>
        <p:spPr>
          <a:xfrm>
            <a:off x="3346530" y="1043192"/>
            <a:ext cx="5498941" cy="369332"/>
          </a:xfrm>
          <a:prstGeom prst="rect">
            <a:avLst/>
          </a:prstGeom>
        </p:spPr>
        <p:txBody>
          <a:bodyPr wrap="none">
            <a:spAutoFit/>
          </a:bodyPr>
          <a:lstStyle/>
          <a:p>
            <a:r>
              <a:rPr lang="fr-FR" dirty="0">
                <a:solidFill>
                  <a:srgbClr val="0070C0"/>
                </a:solidFill>
                <a:latin typeface="Roboto" panose="02000000000000000000" pitchFamily="2" charset="0"/>
              </a:rPr>
              <a:t>A modifier en fonction de vos caractéristiques</a:t>
            </a:r>
            <a:endParaRPr lang="fr-FR" dirty="0"/>
          </a:p>
        </p:txBody>
      </p:sp>
    </p:spTree>
    <p:extLst>
      <p:ext uri="{BB962C8B-B14F-4D97-AF65-F5344CB8AC3E}">
        <p14:creationId xmlns:p14="http://schemas.microsoft.com/office/powerpoint/2010/main" val="24146849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97</a:t>
            </a:fld>
            <a:endParaRPr lang="fr-FR" altLang="fr-FR"/>
          </a:p>
        </p:txBody>
      </p:sp>
      <p:sp>
        <p:nvSpPr>
          <p:cNvPr id="3" name="Rectangle 2"/>
          <p:cNvSpPr/>
          <p:nvPr/>
        </p:nvSpPr>
        <p:spPr>
          <a:xfrm>
            <a:off x="214789" y="1184229"/>
            <a:ext cx="9055825" cy="4216539"/>
          </a:xfrm>
          <a:prstGeom prst="rect">
            <a:avLst/>
          </a:prstGeom>
        </p:spPr>
        <p:txBody>
          <a:bodyPr wrap="square">
            <a:spAutoFit/>
          </a:bodyPr>
          <a:lstStyle/>
          <a:p>
            <a:pPr fontAlgn="base"/>
            <a:r>
              <a:rPr lang="fr-FR" sz="2400" u="sng" dirty="0">
                <a:solidFill>
                  <a:srgbClr val="58595B"/>
                </a:solidFill>
                <a:latin typeface="Roboto" panose="02000000000000000000" pitchFamily="2" charset="0"/>
                <a:ea typeface="Roboto" panose="02000000000000000000" pitchFamily="2" charset="0"/>
              </a:rPr>
              <a:t>Description ligne par ligne du fichier </a:t>
            </a:r>
            <a:r>
              <a:rPr lang="fr-FR" sz="2400" i="1" u="sng" dirty="0">
                <a:solidFill>
                  <a:srgbClr val="58595B"/>
                </a:solidFill>
                <a:latin typeface="Roboto" panose="02000000000000000000" pitchFamily="2" charset="0"/>
                <a:ea typeface="Roboto" panose="02000000000000000000" pitchFamily="2" charset="0"/>
              </a:rPr>
              <a:t>style.css</a:t>
            </a:r>
            <a:r>
              <a:rPr lang="fr-FR" sz="2400" dirty="0">
                <a:solidFill>
                  <a:srgbClr val="58595B"/>
                </a:solidFill>
                <a:latin typeface="Roboto" panose="02000000000000000000" pitchFamily="2" charset="0"/>
                <a:ea typeface="Roboto" panose="02000000000000000000" pitchFamily="2" charset="0"/>
              </a:rPr>
              <a:t> :</a:t>
            </a:r>
          </a:p>
          <a:p>
            <a:pPr fontAlgn="base"/>
            <a:endParaRPr lang="fr-FR" sz="2400" dirty="0">
              <a:solidFill>
                <a:srgbClr val="58595B"/>
              </a:solidFill>
              <a:latin typeface="Roboto" panose="02000000000000000000" pitchFamily="2" charset="0"/>
              <a:ea typeface="Roboto" panose="02000000000000000000" pitchFamily="2" charset="0"/>
            </a:endParaRPr>
          </a:p>
          <a:p>
            <a:pPr fontAlgn="base"/>
            <a:endParaRPr lang="fr-FR" sz="2400" dirty="0">
              <a:solidFill>
                <a:srgbClr val="58595B"/>
              </a:solidFill>
              <a:latin typeface="Roboto" panose="02000000000000000000" pitchFamily="2" charset="0"/>
              <a:ea typeface="Roboto" panose="02000000000000000000" pitchFamily="2" charset="0"/>
            </a:endParaRPr>
          </a:p>
          <a:p>
            <a:pPr fontAlgn="base"/>
            <a:endParaRPr lang="fr-FR" sz="1400" dirty="0">
              <a:solidFill>
                <a:srgbClr val="58595B"/>
              </a:solidFill>
              <a:latin typeface="Roboto" panose="02000000000000000000" pitchFamily="2" charset="0"/>
              <a:ea typeface="Roboto" panose="02000000000000000000" pitchFamily="2" charset="0"/>
            </a:endParaRPr>
          </a:p>
          <a:p>
            <a:pPr fontAlgn="base">
              <a:buFont typeface="Arial" panose="020B0604020202020204" pitchFamily="34" charset="0"/>
              <a:buChar char="•"/>
            </a:pPr>
            <a:r>
              <a:rPr lang="fr-FR" sz="1400" b="1" dirty="0" err="1">
                <a:solidFill>
                  <a:srgbClr val="58595B"/>
                </a:solidFill>
                <a:latin typeface="Roboto" panose="02000000000000000000" pitchFamily="2" charset="0"/>
                <a:ea typeface="Roboto" panose="02000000000000000000" pitchFamily="2" charset="0"/>
              </a:rPr>
              <a:t>Theme</a:t>
            </a:r>
            <a:r>
              <a:rPr lang="fr-FR" sz="1400" b="1" dirty="0">
                <a:solidFill>
                  <a:srgbClr val="58595B"/>
                </a:solidFill>
                <a:latin typeface="Roboto" panose="02000000000000000000" pitchFamily="2" charset="0"/>
                <a:ea typeface="Roboto" panose="02000000000000000000" pitchFamily="2" charset="0"/>
              </a:rPr>
              <a:t> Name</a:t>
            </a:r>
            <a:r>
              <a:rPr lang="fr-FR" sz="1400" dirty="0">
                <a:solidFill>
                  <a:srgbClr val="58595B"/>
                </a:solidFill>
                <a:latin typeface="Roboto" panose="02000000000000000000" pitchFamily="2" charset="0"/>
                <a:ea typeface="Roboto" panose="02000000000000000000" pitchFamily="2" charset="0"/>
              </a:rPr>
              <a:t> : Le nom que je veux donner a mon thème enfant</a:t>
            </a:r>
          </a:p>
          <a:p>
            <a:pPr fontAlgn="base">
              <a:buFont typeface="Arial" panose="020B0604020202020204" pitchFamily="34" charset="0"/>
              <a:buChar char="•"/>
            </a:pPr>
            <a:endParaRPr lang="fr-FR" sz="1400" dirty="0">
              <a:solidFill>
                <a:srgbClr val="58595B"/>
              </a:solidFill>
              <a:latin typeface="Roboto" panose="02000000000000000000" pitchFamily="2" charset="0"/>
              <a:ea typeface="Roboto" panose="02000000000000000000" pitchFamily="2" charset="0"/>
            </a:endParaRPr>
          </a:p>
          <a:p>
            <a:pPr fontAlgn="base">
              <a:buFont typeface="Arial" panose="020B0604020202020204" pitchFamily="34" charset="0"/>
              <a:buChar char="•"/>
            </a:pPr>
            <a:r>
              <a:rPr lang="fr-FR" sz="1400" b="1" dirty="0">
                <a:solidFill>
                  <a:srgbClr val="58595B"/>
                </a:solidFill>
                <a:latin typeface="Roboto" panose="02000000000000000000" pitchFamily="2" charset="0"/>
                <a:ea typeface="Roboto" panose="02000000000000000000" pitchFamily="2" charset="0"/>
              </a:rPr>
              <a:t>Description</a:t>
            </a:r>
            <a:r>
              <a:rPr lang="fr-FR" sz="1400" dirty="0">
                <a:solidFill>
                  <a:srgbClr val="58595B"/>
                </a:solidFill>
                <a:latin typeface="Roboto" panose="02000000000000000000" pitchFamily="2" charset="0"/>
                <a:ea typeface="Roboto" panose="02000000000000000000" pitchFamily="2" charset="0"/>
              </a:rPr>
              <a:t> : La description de mon thème enfant celle qui </a:t>
            </a:r>
          </a:p>
          <a:p>
            <a:pPr fontAlgn="base">
              <a:buFont typeface="Arial" panose="020B0604020202020204" pitchFamily="34" charset="0"/>
              <a:buChar char="•"/>
            </a:pPr>
            <a:r>
              <a:rPr lang="fr-FR" sz="1400" dirty="0">
                <a:solidFill>
                  <a:srgbClr val="58595B"/>
                </a:solidFill>
                <a:latin typeface="Roboto" panose="02000000000000000000" pitchFamily="2" charset="0"/>
                <a:ea typeface="Roboto" panose="02000000000000000000" pitchFamily="2" charset="0"/>
              </a:rPr>
              <a:t>apparaîtra dans mon gestionnaire de thème WordPress</a:t>
            </a:r>
          </a:p>
          <a:p>
            <a:pPr fontAlgn="base">
              <a:buFont typeface="Arial" panose="020B0604020202020204" pitchFamily="34" charset="0"/>
              <a:buChar char="•"/>
            </a:pPr>
            <a:endParaRPr lang="fr-FR" sz="1400" dirty="0">
              <a:solidFill>
                <a:srgbClr val="58595B"/>
              </a:solidFill>
              <a:latin typeface="Roboto" panose="02000000000000000000" pitchFamily="2" charset="0"/>
              <a:ea typeface="Roboto" panose="02000000000000000000" pitchFamily="2" charset="0"/>
            </a:endParaRPr>
          </a:p>
          <a:p>
            <a:pPr fontAlgn="base">
              <a:buFont typeface="Arial" panose="020B0604020202020204" pitchFamily="34" charset="0"/>
              <a:buChar char="•"/>
            </a:pPr>
            <a:r>
              <a:rPr lang="fr-FR" sz="1400" b="1" dirty="0" err="1">
                <a:solidFill>
                  <a:srgbClr val="58595B"/>
                </a:solidFill>
                <a:latin typeface="Roboto" panose="02000000000000000000" pitchFamily="2" charset="0"/>
                <a:ea typeface="Roboto" panose="02000000000000000000" pitchFamily="2" charset="0"/>
              </a:rPr>
              <a:t>Author</a:t>
            </a:r>
            <a:r>
              <a:rPr lang="fr-FR" sz="1400" dirty="0">
                <a:solidFill>
                  <a:srgbClr val="58595B"/>
                </a:solidFill>
                <a:latin typeface="Roboto" panose="02000000000000000000" pitchFamily="2" charset="0"/>
                <a:ea typeface="Roboto" panose="02000000000000000000" pitchFamily="2" charset="0"/>
              </a:rPr>
              <a:t> : L’auteur du thème enfant, en l’occurrence c’est vous</a:t>
            </a:r>
          </a:p>
          <a:p>
            <a:pPr fontAlgn="base">
              <a:buFont typeface="Arial" panose="020B0604020202020204" pitchFamily="34" charset="0"/>
              <a:buChar char="•"/>
            </a:pPr>
            <a:endParaRPr lang="fr-FR" sz="1400" dirty="0">
              <a:solidFill>
                <a:srgbClr val="58595B"/>
              </a:solidFill>
              <a:latin typeface="Roboto" panose="02000000000000000000" pitchFamily="2" charset="0"/>
              <a:ea typeface="Roboto" panose="02000000000000000000" pitchFamily="2" charset="0"/>
            </a:endParaRPr>
          </a:p>
          <a:p>
            <a:pPr fontAlgn="base">
              <a:buFont typeface="Arial" panose="020B0604020202020204" pitchFamily="34" charset="0"/>
              <a:buChar char="•"/>
            </a:pPr>
            <a:r>
              <a:rPr lang="fr-FR" sz="1400" b="1" dirty="0" err="1">
                <a:solidFill>
                  <a:srgbClr val="58595B"/>
                </a:solidFill>
                <a:latin typeface="Roboto" panose="02000000000000000000" pitchFamily="2" charset="0"/>
                <a:ea typeface="Roboto" panose="02000000000000000000" pitchFamily="2" charset="0"/>
              </a:rPr>
              <a:t>Author</a:t>
            </a:r>
            <a:r>
              <a:rPr lang="fr-FR" sz="1400" b="1" dirty="0">
                <a:solidFill>
                  <a:srgbClr val="58595B"/>
                </a:solidFill>
                <a:latin typeface="Roboto" panose="02000000000000000000" pitchFamily="2" charset="0"/>
                <a:ea typeface="Roboto" panose="02000000000000000000" pitchFamily="2" charset="0"/>
              </a:rPr>
              <a:t> URI</a:t>
            </a:r>
            <a:r>
              <a:rPr lang="fr-FR" sz="1400" dirty="0">
                <a:solidFill>
                  <a:srgbClr val="58595B"/>
                </a:solidFill>
                <a:latin typeface="Roboto" panose="02000000000000000000" pitchFamily="2" charset="0"/>
                <a:ea typeface="Roboto" panose="02000000000000000000" pitchFamily="2" charset="0"/>
              </a:rPr>
              <a:t> : L’url du site de l’auteur</a:t>
            </a:r>
          </a:p>
          <a:p>
            <a:pPr fontAlgn="base">
              <a:buFont typeface="Arial" panose="020B0604020202020204" pitchFamily="34" charset="0"/>
              <a:buChar char="•"/>
            </a:pPr>
            <a:endParaRPr lang="fr-FR" sz="1400" dirty="0">
              <a:solidFill>
                <a:srgbClr val="58595B"/>
              </a:solidFill>
              <a:latin typeface="Roboto" panose="02000000000000000000" pitchFamily="2" charset="0"/>
              <a:ea typeface="Roboto" panose="02000000000000000000" pitchFamily="2" charset="0"/>
            </a:endParaRPr>
          </a:p>
          <a:p>
            <a:pPr fontAlgn="base">
              <a:buFont typeface="Arial" panose="020B0604020202020204" pitchFamily="34" charset="0"/>
              <a:buChar char="•"/>
            </a:pPr>
            <a:r>
              <a:rPr lang="fr-FR" sz="1400" b="1" dirty="0">
                <a:solidFill>
                  <a:srgbClr val="58595B"/>
                </a:solidFill>
                <a:latin typeface="Roboto" panose="02000000000000000000" pitchFamily="2" charset="0"/>
                <a:ea typeface="Roboto" panose="02000000000000000000" pitchFamily="2" charset="0"/>
              </a:rPr>
              <a:t>Template</a:t>
            </a:r>
            <a:r>
              <a:rPr lang="fr-FR" sz="1400" dirty="0">
                <a:solidFill>
                  <a:srgbClr val="58595B"/>
                </a:solidFill>
                <a:latin typeface="Roboto" panose="02000000000000000000" pitchFamily="2" charset="0"/>
                <a:ea typeface="Roboto" panose="02000000000000000000" pitchFamily="2" charset="0"/>
              </a:rPr>
              <a:t> : Le nom du thème parent en l’occurrence le nom </a:t>
            </a:r>
          </a:p>
          <a:p>
            <a:pPr fontAlgn="base">
              <a:buFont typeface="Arial" panose="020B0604020202020204" pitchFamily="34" charset="0"/>
              <a:buChar char="•"/>
            </a:pPr>
            <a:r>
              <a:rPr lang="fr-FR" sz="1400" dirty="0">
                <a:solidFill>
                  <a:srgbClr val="58595B"/>
                </a:solidFill>
                <a:latin typeface="Roboto" panose="02000000000000000000" pitchFamily="2" charset="0"/>
                <a:ea typeface="Roboto" panose="02000000000000000000" pitchFamily="2" charset="0"/>
              </a:rPr>
              <a:t>du répertoire tel qu’il est écrit sur le FTP</a:t>
            </a:r>
          </a:p>
          <a:p>
            <a:pPr fontAlgn="base">
              <a:buFont typeface="Arial" panose="020B0604020202020204" pitchFamily="34" charset="0"/>
              <a:buChar char="•"/>
            </a:pPr>
            <a:endParaRPr lang="fr-FR" sz="1400" dirty="0">
              <a:solidFill>
                <a:srgbClr val="58595B"/>
              </a:solidFill>
              <a:latin typeface="Roboto" panose="02000000000000000000" pitchFamily="2" charset="0"/>
              <a:ea typeface="Roboto" panose="02000000000000000000" pitchFamily="2" charset="0"/>
            </a:endParaRPr>
          </a:p>
          <a:p>
            <a:pPr fontAlgn="base">
              <a:buFont typeface="Arial" panose="020B0604020202020204" pitchFamily="34" charset="0"/>
              <a:buChar char="•"/>
            </a:pPr>
            <a:r>
              <a:rPr lang="fr-FR" sz="1400" b="1" dirty="0">
                <a:solidFill>
                  <a:srgbClr val="58595B"/>
                </a:solidFill>
                <a:latin typeface="Roboto" panose="02000000000000000000" pitchFamily="2" charset="0"/>
                <a:ea typeface="Roboto" panose="02000000000000000000" pitchFamily="2" charset="0"/>
              </a:rPr>
              <a:t>Version</a:t>
            </a:r>
            <a:r>
              <a:rPr lang="fr-FR" sz="1400" dirty="0">
                <a:solidFill>
                  <a:srgbClr val="58595B"/>
                </a:solidFill>
                <a:latin typeface="Roboto" panose="02000000000000000000" pitchFamily="2" charset="0"/>
                <a:ea typeface="Roboto" panose="02000000000000000000" pitchFamily="2" charset="0"/>
              </a:rPr>
              <a:t> : La version de votre thème enfant à titre indicatif</a:t>
            </a:r>
          </a:p>
        </p:txBody>
      </p:sp>
      <p:pic>
        <p:nvPicPr>
          <p:cNvPr id="6" name="Image 5">
            <a:extLst>
              <a:ext uri="{FF2B5EF4-FFF2-40B4-BE49-F238E27FC236}">
                <a16:creationId xmlns:a16="http://schemas.microsoft.com/office/drawing/2014/main" id="{6155C471-D43E-42EF-B697-66516BD12647}"/>
              </a:ext>
            </a:extLst>
          </p:cNvPr>
          <p:cNvPicPr>
            <a:picLocks noChangeAspect="1"/>
          </p:cNvPicPr>
          <p:nvPr/>
        </p:nvPicPr>
        <p:blipFill>
          <a:blip r:embed="rId2"/>
          <a:stretch>
            <a:fillRect/>
          </a:stretch>
        </p:blipFill>
        <p:spPr>
          <a:xfrm>
            <a:off x="6096001" y="1754561"/>
            <a:ext cx="6096000" cy="4380117"/>
          </a:xfrm>
          <a:prstGeom prst="rect">
            <a:avLst/>
          </a:prstGeom>
        </p:spPr>
      </p:pic>
    </p:spTree>
    <p:extLst>
      <p:ext uri="{BB962C8B-B14F-4D97-AF65-F5344CB8AC3E}">
        <p14:creationId xmlns:p14="http://schemas.microsoft.com/office/powerpoint/2010/main" val="7901207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98</a:t>
            </a:fld>
            <a:endParaRPr lang="fr-FR" altLang="fr-FR"/>
          </a:p>
        </p:txBody>
      </p:sp>
      <p:sp>
        <p:nvSpPr>
          <p:cNvPr id="3" name="Rectangle 2"/>
          <p:cNvSpPr/>
          <p:nvPr/>
        </p:nvSpPr>
        <p:spPr>
          <a:xfrm>
            <a:off x="1524000" y="1340769"/>
            <a:ext cx="9036496" cy="4893647"/>
          </a:xfrm>
          <a:prstGeom prst="rect">
            <a:avLst/>
          </a:prstGeom>
        </p:spPr>
        <p:txBody>
          <a:bodyPr wrap="square">
            <a:spAutoFit/>
          </a:bodyPr>
          <a:lstStyle/>
          <a:p>
            <a:pPr fontAlgn="base"/>
            <a:r>
              <a:rPr lang="fr-FR" sz="2000" u="sng" dirty="0">
                <a:solidFill>
                  <a:srgbClr val="002060"/>
                </a:solidFill>
                <a:latin typeface="Roboto" panose="02000000000000000000" pitchFamily="2" charset="0"/>
                <a:ea typeface="Roboto" panose="02000000000000000000" pitchFamily="2" charset="0"/>
              </a:rPr>
              <a:t>Petits détails à ne pas oublier sinon votre thème enfant ne fonctionnera pas</a:t>
            </a:r>
            <a:r>
              <a:rPr lang="fr-FR" sz="2000" dirty="0">
                <a:solidFill>
                  <a:srgbClr val="002060"/>
                </a:solidFill>
                <a:latin typeface="Roboto" panose="02000000000000000000" pitchFamily="2" charset="0"/>
                <a:ea typeface="Roboto" panose="02000000000000000000" pitchFamily="2" charset="0"/>
              </a:rPr>
              <a:t> :</a:t>
            </a:r>
          </a:p>
          <a:p>
            <a:pPr fontAlgn="base"/>
            <a:endParaRPr lang="fr-FR" dirty="0">
              <a:solidFill>
                <a:srgbClr val="002060"/>
              </a:solidFill>
              <a:latin typeface="Roboto" panose="02000000000000000000" pitchFamily="2" charset="0"/>
              <a:ea typeface="Roboto" panose="02000000000000000000" pitchFamily="2" charset="0"/>
            </a:endParaRPr>
          </a:p>
          <a:p>
            <a:pPr fontAlgn="base">
              <a:buFont typeface="Arial" panose="020B0604020202020204" pitchFamily="34" charset="0"/>
              <a:buChar char="•"/>
            </a:pPr>
            <a:r>
              <a:rPr lang="fr-FR" b="1" dirty="0">
                <a:solidFill>
                  <a:srgbClr val="002060"/>
                </a:solidFill>
                <a:latin typeface="Roboto" panose="02000000000000000000" pitchFamily="2" charset="0"/>
                <a:ea typeface="Roboto" panose="02000000000000000000" pitchFamily="2" charset="0"/>
              </a:rPr>
              <a:t>Ne jamais mettre d’espace avant les deux points</a:t>
            </a:r>
            <a:r>
              <a:rPr lang="fr-FR" dirty="0">
                <a:solidFill>
                  <a:srgbClr val="002060"/>
                </a:solidFill>
                <a:latin typeface="Roboto" panose="02000000000000000000" pitchFamily="2" charset="0"/>
                <a:ea typeface="Roboto" panose="02000000000000000000" pitchFamily="2" charset="0"/>
              </a:rPr>
              <a:t>. </a:t>
            </a:r>
          </a:p>
          <a:p>
            <a:pPr fontAlgn="base">
              <a:buFont typeface="Arial" panose="020B0604020202020204" pitchFamily="34" charset="0"/>
              <a:buChar char="•"/>
            </a:pPr>
            <a:r>
              <a:rPr lang="fr-FR" dirty="0" err="1">
                <a:solidFill>
                  <a:srgbClr val="002060"/>
                </a:solidFill>
                <a:latin typeface="Roboto" panose="02000000000000000000" pitchFamily="2" charset="0"/>
                <a:ea typeface="Roboto" panose="02000000000000000000" pitchFamily="2" charset="0"/>
              </a:rPr>
              <a:t>Theme</a:t>
            </a:r>
            <a:r>
              <a:rPr lang="fr-FR" dirty="0">
                <a:solidFill>
                  <a:srgbClr val="002060"/>
                </a:solidFill>
                <a:latin typeface="Roboto" panose="02000000000000000000" pitchFamily="2" charset="0"/>
                <a:ea typeface="Roboto" panose="02000000000000000000" pitchFamily="2" charset="0"/>
              </a:rPr>
              <a:t> Name: fonctionnera mais </a:t>
            </a:r>
            <a:r>
              <a:rPr lang="fr-FR" dirty="0" err="1">
                <a:solidFill>
                  <a:srgbClr val="002060"/>
                </a:solidFill>
                <a:latin typeface="Roboto" panose="02000000000000000000" pitchFamily="2" charset="0"/>
                <a:ea typeface="Roboto" panose="02000000000000000000" pitchFamily="2" charset="0"/>
              </a:rPr>
              <a:t>Theme</a:t>
            </a:r>
            <a:r>
              <a:rPr lang="fr-FR" dirty="0">
                <a:solidFill>
                  <a:srgbClr val="002060"/>
                </a:solidFill>
                <a:latin typeface="Roboto" panose="02000000000000000000" pitchFamily="2" charset="0"/>
                <a:ea typeface="Roboto" panose="02000000000000000000" pitchFamily="2" charset="0"/>
              </a:rPr>
              <a:t> Name : ne fonctionnera pas</a:t>
            </a:r>
          </a:p>
          <a:p>
            <a:pPr fontAlgn="base">
              <a:buFont typeface="Arial" panose="020B0604020202020204" pitchFamily="34" charset="0"/>
              <a:buChar char="•"/>
            </a:pPr>
            <a:endParaRPr lang="fr-FR" dirty="0">
              <a:solidFill>
                <a:srgbClr val="002060"/>
              </a:solidFill>
              <a:latin typeface="Roboto" panose="02000000000000000000" pitchFamily="2" charset="0"/>
              <a:ea typeface="Roboto" panose="02000000000000000000" pitchFamily="2" charset="0"/>
            </a:endParaRPr>
          </a:p>
          <a:p>
            <a:pPr fontAlgn="base">
              <a:buFont typeface="Arial" panose="020B0604020202020204" pitchFamily="34" charset="0"/>
              <a:buChar char="•"/>
            </a:pPr>
            <a:r>
              <a:rPr lang="fr-FR" b="1" dirty="0">
                <a:solidFill>
                  <a:srgbClr val="002060"/>
                </a:solidFill>
                <a:latin typeface="Roboto" panose="02000000000000000000" pitchFamily="2" charset="0"/>
                <a:ea typeface="Roboto" panose="02000000000000000000" pitchFamily="2" charset="0"/>
              </a:rPr>
              <a:t>Pour l’attribut Template</a:t>
            </a:r>
            <a:r>
              <a:rPr lang="fr-FR" dirty="0">
                <a:solidFill>
                  <a:srgbClr val="002060"/>
                </a:solidFill>
                <a:latin typeface="Roboto" panose="02000000000000000000" pitchFamily="2" charset="0"/>
                <a:ea typeface="Roboto" panose="02000000000000000000" pitchFamily="2" charset="0"/>
              </a:rPr>
              <a:t> : Si votre thème dans l’admin se nomme par exemple “</a:t>
            </a:r>
            <a:r>
              <a:rPr lang="fr-FR" dirty="0" err="1">
                <a:solidFill>
                  <a:srgbClr val="002060"/>
                </a:solidFill>
                <a:latin typeface="Roboto" panose="02000000000000000000" pitchFamily="2" charset="0"/>
                <a:ea typeface="Roboto" panose="02000000000000000000" pitchFamily="2" charset="0"/>
              </a:rPr>
              <a:t>wordpress</a:t>
            </a:r>
            <a:r>
              <a:rPr lang="fr-FR" dirty="0">
                <a:solidFill>
                  <a:srgbClr val="002060"/>
                </a:solidFill>
                <a:latin typeface="Roboto" panose="02000000000000000000" pitchFamily="2" charset="0"/>
                <a:ea typeface="Roboto" panose="02000000000000000000" pitchFamily="2" charset="0"/>
              </a:rPr>
              <a:t>” mais que le nom affiché dans le répertoire FTP est “WordPress” alors il faudra obligatoirement respecter la casse et écrire WordPress et non </a:t>
            </a:r>
            <a:r>
              <a:rPr lang="fr-FR" dirty="0" err="1">
                <a:solidFill>
                  <a:srgbClr val="002060"/>
                </a:solidFill>
                <a:latin typeface="Roboto" panose="02000000000000000000" pitchFamily="2" charset="0"/>
                <a:ea typeface="Roboto" panose="02000000000000000000" pitchFamily="2" charset="0"/>
              </a:rPr>
              <a:t>wordpress</a:t>
            </a:r>
            <a:endParaRPr lang="fr-FR" dirty="0">
              <a:solidFill>
                <a:srgbClr val="002060"/>
              </a:solidFill>
              <a:latin typeface="Roboto" panose="02000000000000000000" pitchFamily="2" charset="0"/>
              <a:ea typeface="Roboto" panose="02000000000000000000" pitchFamily="2" charset="0"/>
            </a:endParaRPr>
          </a:p>
          <a:p>
            <a:pPr fontAlgn="base">
              <a:buFont typeface="Arial" panose="020B0604020202020204" pitchFamily="34" charset="0"/>
              <a:buChar char="•"/>
            </a:pPr>
            <a:endParaRPr lang="fr-FR" dirty="0">
              <a:solidFill>
                <a:srgbClr val="002060"/>
              </a:solidFill>
              <a:latin typeface="Roboto" panose="02000000000000000000" pitchFamily="2" charset="0"/>
              <a:ea typeface="Roboto" panose="02000000000000000000" pitchFamily="2" charset="0"/>
            </a:endParaRPr>
          </a:p>
          <a:p>
            <a:pPr fontAlgn="base">
              <a:buFont typeface="Arial" panose="020B0604020202020204" pitchFamily="34" charset="0"/>
              <a:buChar char="•"/>
            </a:pPr>
            <a:r>
              <a:rPr lang="fr-FR" dirty="0">
                <a:solidFill>
                  <a:srgbClr val="002060"/>
                </a:solidFill>
                <a:latin typeface="Roboto" panose="02000000000000000000" pitchFamily="2" charset="0"/>
                <a:ea typeface="Roboto" panose="02000000000000000000" pitchFamily="2" charset="0"/>
              </a:rPr>
              <a:t> Vous pouvez créer un fichier </a:t>
            </a:r>
            <a:r>
              <a:rPr lang="fr-FR" i="1" dirty="0">
                <a:solidFill>
                  <a:srgbClr val="002060"/>
                </a:solidFill>
                <a:latin typeface="Roboto" panose="02000000000000000000" pitchFamily="2" charset="0"/>
                <a:ea typeface="Roboto" panose="02000000000000000000" pitchFamily="2" charset="0"/>
              </a:rPr>
              <a:t>screenshot.jpg</a:t>
            </a:r>
            <a:r>
              <a:rPr lang="fr-FR" dirty="0">
                <a:solidFill>
                  <a:srgbClr val="002060"/>
                </a:solidFill>
                <a:latin typeface="Roboto" panose="02000000000000000000" pitchFamily="2" charset="0"/>
                <a:ea typeface="Roboto" panose="02000000000000000000" pitchFamily="2" charset="0"/>
              </a:rPr>
              <a:t> (600×450 px conseillé) qui affichera la miniature de votre thème enfant dans le gestionnaire de thèmes.</a:t>
            </a:r>
          </a:p>
          <a:p>
            <a:pPr algn="ctr" fontAlgn="base"/>
            <a:endParaRPr lang="fr-FR" sz="2800" dirty="0">
              <a:solidFill>
                <a:srgbClr val="58595B"/>
              </a:solidFill>
              <a:latin typeface="Roboto" panose="02000000000000000000" pitchFamily="2" charset="0"/>
              <a:ea typeface="Roboto" panose="02000000000000000000" pitchFamily="2" charset="0"/>
            </a:endParaRPr>
          </a:p>
          <a:p>
            <a:pPr algn="ctr" fontAlgn="base"/>
            <a:r>
              <a:rPr lang="fr-FR" sz="2800" b="1" dirty="0">
                <a:solidFill>
                  <a:srgbClr val="C00000"/>
                </a:solidFill>
                <a:latin typeface="Roboto" panose="02000000000000000000" pitchFamily="2" charset="0"/>
                <a:ea typeface="Roboto" panose="02000000000000000000" pitchFamily="2" charset="0"/>
              </a:rPr>
              <a:t>Votre thème enfant est prêt !</a:t>
            </a:r>
            <a:endParaRPr lang="fr-FR" sz="2800" dirty="0">
              <a:solidFill>
                <a:srgbClr val="C00000"/>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761945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pPr>
              <a:defRPr/>
            </a:pPr>
            <a:fld id="{9B9963AD-68A0-4161-8A1A-A52483EEB60B}" type="slidenum">
              <a:rPr lang="fr-FR" altLang="fr-FR" smtClean="0"/>
              <a:pPr>
                <a:defRPr/>
              </a:pPr>
              <a:t>99</a:t>
            </a:fld>
            <a:endParaRPr lang="fr-FR" altLang="fr-FR"/>
          </a:p>
        </p:txBody>
      </p:sp>
      <p:pic>
        <p:nvPicPr>
          <p:cNvPr id="5" name="Image 4">
            <a:extLst>
              <a:ext uri="{FF2B5EF4-FFF2-40B4-BE49-F238E27FC236}">
                <a16:creationId xmlns:a16="http://schemas.microsoft.com/office/drawing/2014/main" id="{0FC2D453-5712-4998-9BCA-9CE0649A32D4}"/>
              </a:ext>
            </a:extLst>
          </p:cNvPr>
          <p:cNvPicPr>
            <a:picLocks noChangeAspect="1"/>
          </p:cNvPicPr>
          <p:nvPr/>
        </p:nvPicPr>
        <p:blipFill>
          <a:blip r:embed="rId2"/>
          <a:stretch>
            <a:fillRect/>
          </a:stretch>
        </p:blipFill>
        <p:spPr>
          <a:xfrm>
            <a:off x="5868268" y="4273585"/>
            <a:ext cx="6163535" cy="1552792"/>
          </a:xfrm>
          <a:prstGeom prst="rect">
            <a:avLst/>
          </a:prstGeom>
        </p:spPr>
      </p:pic>
      <p:pic>
        <p:nvPicPr>
          <p:cNvPr id="6" name="Image 5">
            <a:extLst>
              <a:ext uri="{FF2B5EF4-FFF2-40B4-BE49-F238E27FC236}">
                <a16:creationId xmlns:a16="http://schemas.microsoft.com/office/drawing/2014/main" id="{AAAC23DA-F79E-4482-A95F-E6D6A48E032F}"/>
              </a:ext>
            </a:extLst>
          </p:cNvPr>
          <p:cNvPicPr>
            <a:picLocks noChangeAspect="1"/>
          </p:cNvPicPr>
          <p:nvPr/>
        </p:nvPicPr>
        <p:blipFill>
          <a:blip r:embed="rId3"/>
          <a:stretch>
            <a:fillRect/>
          </a:stretch>
        </p:blipFill>
        <p:spPr>
          <a:xfrm>
            <a:off x="492790" y="1259734"/>
            <a:ext cx="6358491" cy="3013851"/>
          </a:xfrm>
          <a:prstGeom prst="rect">
            <a:avLst/>
          </a:prstGeom>
        </p:spPr>
      </p:pic>
    </p:spTree>
    <p:extLst>
      <p:ext uri="{BB962C8B-B14F-4D97-AF65-F5344CB8AC3E}">
        <p14:creationId xmlns:p14="http://schemas.microsoft.com/office/powerpoint/2010/main" val="2814942500"/>
      </p:ext>
    </p:extLst>
  </p:cSld>
  <p:clrMapOvr>
    <a:masterClrMapping/>
  </p:clrMapOvr>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522</TotalTime>
  <Words>2957</Words>
  <Application>Microsoft Office PowerPoint</Application>
  <PresentationFormat>Grand écran</PresentationFormat>
  <Paragraphs>471</Paragraphs>
  <Slides>131</Slides>
  <Notes>2</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131</vt:i4>
      </vt:variant>
    </vt:vector>
  </HeadingPairs>
  <TitlesOfParts>
    <vt:vector size="141" baseType="lpstr">
      <vt:lpstr>Microsoft YaHei</vt:lpstr>
      <vt:lpstr>Arial</vt:lpstr>
      <vt:lpstr>Brandon Text</vt:lpstr>
      <vt:lpstr>Calibri</vt:lpstr>
      <vt:lpstr>Calibri Light</vt:lpstr>
      <vt:lpstr>Leelawadee</vt:lpstr>
      <vt:lpstr>Roboto</vt:lpstr>
      <vt:lpstr>Times New Roman</vt:lpstr>
      <vt:lpstr>Wingdings</vt:lpstr>
      <vt:lpstr>1_Thème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vincent seguier</dc:creator>
  <cp:lastModifiedBy>Vincent Seguier</cp:lastModifiedBy>
  <cp:revision>28</cp:revision>
  <dcterms:created xsi:type="dcterms:W3CDTF">2020-02-13T12:51:29Z</dcterms:created>
  <dcterms:modified xsi:type="dcterms:W3CDTF">2021-03-25T16:14:28Z</dcterms:modified>
</cp:coreProperties>
</file>